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5.xml" ContentType="application/vnd.openxmlformats-officedocument.presentationml.notesSlide+xml"/>
  <Override PartName="/ppt/tags/tag55.xml" ContentType="application/vnd.openxmlformats-officedocument.presentationml.tags+xml"/>
  <Override PartName="/ppt/notesSlides/notesSlide3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3.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9" r:id="rId2"/>
    <p:sldId id="289" r:id="rId3"/>
    <p:sldId id="256" r:id="rId4"/>
    <p:sldId id="336" r:id="rId5"/>
    <p:sldId id="337" r:id="rId6"/>
    <p:sldId id="316" r:id="rId7"/>
    <p:sldId id="317" r:id="rId8"/>
    <p:sldId id="334" r:id="rId9"/>
    <p:sldId id="318" r:id="rId10"/>
    <p:sldId id="263" r:id="rId11"/>
    <p:sldId id="262" r:id="rId12"/>
    <p:sldId id="267" r:id="rId13"/>
    <p:sldId id="319" r:id="rId14"/>
    <p:sldId id="320" r:id="rId15"/>
    <p:sldId id="270" r:id="rId16"/>
    <p:sldId id="321" r:id="rId17"/>
    <p:sldId id="322" r:id="rId18"/>
    <p:sldId id="323" r:id="rId19"/>
    <p:sldId id="324" r:id="rId20"/>
    <p:sldId id="325" r:id="rId21"/>
    <p:sldId id="326" r:id="rId22"/>
    <p:sldId id="282" r:id="rId23"/>
    <p:sldId id="328" r:id="rId24"/>
    <p:sldId id="329" r:id="rId25"/>
    <p:sldId id="330" r:id="rId26"/>
    <p:sldId id="327" r:id="rId27"/>
    <p:sldId id="276" r:id="rId28"/>
    <p:sldId id="331" r:id="rId29"/>
    <p:sldId id="307" r:id="rId30"/>
    <p:sldId id="308" r:id="rId31"/>
    <p:sldId id="309" r:id="rId32"/>
    <p:sldId id="333" r:id="rId33"/>
    <p:sldId id="310" r:id="rId34"/>
    <p:sldId id="311" r:id="rId35"/>
    <p:sldId id="312" r:id="rId36"/>
    <p:sldId id="313" r:id="rId37"/>
    <p:sldId id="314" r:id="rId38"/>
    <p:sldId id="315"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毕颖 徐" initials="毕徐" lastIdx="1" clrIdx="0">
    <p:extLst>
      <p:ext uri="{19B8F6BF-5375-455C-9EA6-DF929625EA0E}">
        <p15:presenceInfo xmlns:p15="http://schemas.microsoft.com/office/powerpoint/2012/main" userId="9681fd8e2ddfe5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ACF6"/>
    <a:srgbClr val="E8EAFF"/>
    <a:srgbClr val="C048E3"/>
    <a:srgbClr val="FCBAC7"/>
    <a:srgbClr val="F7C9F7"/>
    <a:srgbClr val="FFFFFF"/>
    <a:srgbClr val="D6B9E9"/>
    <a:srgbClr val="E6E6E6"/>
    <a:srgbClr val="46065A"/>
    <a:srgbClr val="EED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6" autoAdjust="0"/>
    <p:restoredTop sz="82731" autoAdjust="0"/>
  </p:normalViewPr>
  <p:slideViewPr>
    <p:cSldViewPr snapToGrid="0" showGuides="1">
      <p:cViewPr varScale="1">
        <p:scale>
          <a:sx n="73" d="100"/>
          <a:sy n="73" d="100"/>
        </p:scale>
        <p:origin x="90"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33338332999399"/>
          <c:y val="6.2499943753740399E-2"/>
          <c:w val="0.58333323334001297"/>
          <c:h val="0.87500011249251897"/>
        </c:manualLayout>
      </c:layout>
      <c:pieChart>
        <c:varyColors val="1"/>
        <c:ser>
          <c:idx val="0"/>
          <c:order val="0"/>
          <c:tx>
            <c:strRef>
              <c:f>Sheet1!$B$1</c:f>
              <c:strCache>
                <c:ptCount val="1"/>
                <c:pt idx="0">
                  <c:v>销售额</c:v>
                </c:pt>
              </c:strCache>
            </c:strRef>
          </c:tx>
          <c:spPr>
            <a:ln w="19050">
              <a:noFill/>
            </a:ln>
          </c:spPr>
          <c:dPt>
            <c:idx val="0"/>
            <c:bubble3D val="0"/>
            <c:explosion val="10"/>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1-542B-4D96-BF70-BF77E546BFC3}"/>
              </c:ext>
            </c:extLst>
          </c:dPt>
          <c:dPt>
            <c:idx val="1"/>
            <c:bubble3D val="0"/>
            <c:spPr>
              <a:solidFill>
                <a:schemeClr val="accent1"/>
              </a:solidFill>
              <a:ln w="19050">
                <a:noFill/>
              </a:ln>
              <a:effectLst/>
            </c:spPr>
            <c:extLst>
              <c:ext xmlns:c16="http://schemas.microsoft.com/office/drawing/2014/chart" uri="{C3380CC4-5D6E-409C-BE32-E72D297353CC}">
                <c16:uniqueId val="{00000003-542B-4D96-BF70-BF77E546BFC3}"/>
              </c:ext>
            </c:extLst>
          </c:dPt>
          <c:dPt>
            <c:idx val="2"/>
            <c:bubble3D val="0"/>
            <c:explosion val="12"/>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5-542B-4D96-BF70-BF77E546BFC3}"/>
              </c:ext>
            </c:extLst>
          </c:dPt>
          <c:dPt>
            <c:idx val="3"/>
            <c:bubble3D val="0"/>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7-542B-4D96-BF70-BF77E546BFC3}"/>
              </c:ext>
            </c:extLst>
          </c:dPt>
          <c:dLbls>
            <c:dLbl>
              <c:idx val="0"/>
              <c:layout>
                <c:manualLayout>
                  <c:x val="-0.13558281283761045"/>
                  <c:y val="0.18087676218307763"/>
                </c:manualLayout>
              </c:layout>
              <c:tx>
                <c:rich>
                  <a:bodyPr/>
                  <a:lstStyle/>
                  <a:p>
                    <a:r>
                      <a:rPr lang="zh-CN" altLang="en-US" sz="1000"/>
                      <a:t>域名购买</a:t>
                    </a:r>
                  </a:p>
                  <a:p>
                    <a:r>
                      <a:rPr lang="en-US" altLang="zh-CN" sz="1000"/>
                      <a:t>30</a:t>
                    </a:r>
                    <a:r>
                      <a:rPr lang="zh-CN" altLang="en-US" sz="1000"/>
                      <a:t>元</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42B-4D96-BF70-BF77E546BFC3}"/>
                </c:ext>
              </c:extLst>
            </c:dLbl>
            <c:dLbl>
              <c:idx val="1"/>
              <c:layout>
                <c:manualLayout>
                  <c:x val="-0.15844824124321399"/>
                  <c:y val="-0.243030899835529"/>
                </c:manualLayout>
              </c:layout>
              <c:tx>
                <c:rich>
                  <a:bodyPr/>
                  <a:lstStyle/>
                  <a:p>
                    <a:r>
                      <a:rPr lang="zh-CN" altLang="en-US" sz="1000"/>
                      <a:t>服务器部署</a:t>
                    </a:r>
                  </a:p>
                  <a:p>
                    <a:r>
                      <a:rPr lang="en-US" altLang="zh-CN" sz="1000"/>
                      <a:t>100</a:t>
                    </a:r>
                    <a:r>
                      <a:rPr lang="zh-CN" altLang="en-US" sz="1000"/>
                      <a:t>元</a:t>
                    </a:r>
                    <a:r>
                      <a:rPr lang="en-US" altLang="zh-CN" sz="1000"/>
                      <a:t>/</a:t>
                    </a:r>
                    <a:r>
                      <a:rPr lang="zh-CN" altLang="en-US" sz="1000"/>
                      <a:t>月</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271811641595814"/>
                      <c:h val="0.23202675088240801"/>
                    </c:manualLayout>
                  </c15:layout>
                  <c15:showDataLabelsRange val="0"/>
                </c:ext>
                <c:ext xmlns:c16="http://schemas.microsoft.com/office/drawing/2014/chart" uri="{C3380CC4-5D6E-409C-BE32-E72D297353CC}">
                  <c16:uniqueId val="{00000003-542B-4D96-BF70-BF77E546BFC3}"/>
                </c:ext>
              </c:extLst>
            </c:dLbl>
            <c:dLbl>
              <c:idx val="2"/>
              <c:layout>
                <c:manualLayout>
                  <c:x val="0.19206759855896099"/>
                  <c:y val="4.7485104245120202E-2"/>
                </c:manualLayout>
              </c:layout>
              <c:tx>
                <c:rich>
                  <a:bodyPr/>
                  <a:lstStyle/>
                  <a:p>
                    <a:r>
                      <a:rPr lang="en-US" altLang="zh-CN" sz="1000"/>
                      <a:t>GPT API</a:t>
                    </a:r>
                  </a:p>
                  <a:p>
                    <a:r>
                      <a:rPr lang="en-US" altLang="zh-CN" sz="1000"/>
                      <a:t>45</a:t>
                    </a:r>
                    <a:r>
                      <a:rPr lang="zh-CN" altLang="en-US" sz="1000"/>
                      <a:t>元</a:t>
                    </a:r>
                    <a:r>
                      <a:rPr lang="en-US" altLang="zh-CN" sz="1000"/>
                      <a:t>/</a:t>
                    </a:r>
                    <a:r>
                      <a:rPr lang="zh-CN" altLang="en-US" sz="1000"/>
                      <a:t>月</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42B-4D96-BF70-BF77E546BFC3}"/>
                </c:ext>
              </c:extLst>
            </c:dLbl>
            <c:dLbl>
              <c:idx val="3"/>
              <c:layout>
                <c:manualLayout>
                  <c:x val="6.3367988382434889E-2"/>
                  <c:y val="0.13534310144221659"/>
                </c:manualLayout>
              </c:layout>
              <c:tx>
                <c:rich>
                  <a:bodyPr/>
                  <a:lstStyle/>
                  <a:p>
                    <a:r>
                      <a:rPr lang="zh-CN" altLang="en-US" sz="1000"/>
                      <a:t>其他</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42B-4D96-BF70-BF77E546BFC3}"/>
                </c:ext>
              </c:extLst>
            </c:dLbl>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Text01</c:v>
                </c:pt>
                <c:pt idx="1">
                  <c:v>Text02</c:v>
                </c:pt>
                <c:pt idx="2">
                  <c:v>Text03</c:v>
                </c:pt>
                <c:pt idx="3">
                  <c:v>Text04</c:v>
                </c:pt>
              </c:strCache>
            </c:strRef>
          </c:cat>
          <c:val>
            <c:numRef>
              <c:f>Sheet1!$B$2:$B$5</c:f>
              <c:numCache>
                <c:formatCode>General</c:formatCode>
                <c:ptCount val="4"/>
                <c:pt idx="0">
                  <c:v>30</c:v>
                </c:pt>
                <c:pt idx="1">
                  <c:v>100</c:v>
                </c:pt>
                <c:pt idx="2">
                  <c:v>45</c:v>
                </c:pt>
                <c:pt idx="3">
                  <c:v>15</c:v>
                </c:pt>
              </c:numCache>
            </c:numRef>
          </c:val>
          <c:extLst>
            <c:ext xmlns:c16="http://schemas.microsoft.com/office/drawing/2014/chart" uri="{C3380CC4-5D6E-409C-BE32-E72D297353CC}">
              <c16:uniqueId val="{00000008-542B-4D96-BF70-BF77E546BFC3}"/>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000">
          <a:solidFill>
            <a:schemeClr val="bg1"/>
          </a:solidFill>
          <a:latin typeface="方正清刻本悦宋简体" panose="02000000000000000000" pitchFamily="2" charset="-122"/>
          <a:ea typeface="方正清刻本悦宋简体" panose="02000000000000000000" pitchFamily="2"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33338332999399"/>
          <c:y val="6.2499943753740399E-2"/>
          <c:w val="0.58333323334001297"/>
          <c:h val="0.87500011249251897"/>
        </c:manualLayout>
      </c:layout>
      <c:pieChart>
        <c:varyColors val="1"/>
        <c:ser>
          <c:idx val="0"/>
          <c:order val="0"/>
          <c:tx>
            <c:strRef>
              <c:f>Sheet1!$B$1</c:f>
              <c:strCache>
                <c:ptCount val="1"/>
                <c:pt idx="0">
                  <c:v>销售额</c:v>
                </c:pt>
              </c:strCache>
            </c:strRef>
          </c:tx>
          <c:spPr>
            <a:ln w="19050">
              <a:noFill/>
            </a:ln>
          </c:spPr>
          <c:dPt>
            <c:idx val="0"/>
            <c:bubble3D val="0"/>
            <c:explosion val="10"/>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1-A0BA-460B-B919-7BAF54A93920}"/>
              </c:ext>
            </c:extLst>
          </c:dPt>
          <c:dPt>
            <c:idx val="1"/>
            <c:bubble3D val="0"/>
            <c:spPr>
              <a:solidFill>
                <a:schemeClr val="accent1"/>
              </a:solidFill>
              <a:ln w="19050">
                <a:noFill/>
              </a:ln>
              <a:effectLst/>
            </c:spPr>
            <c:extLst>
              <c:ext xmlns:c16="http://schemas.microsoft.com/office/drawing/2014/chart" uri="{C3380CC4-5D6E-409C-BE32-E72D297353CC}">
                <c16:uniqueId val="{00000003-A0BA-460B-B919-7BAF54A93920}"/>
              </c:ext>
            </c:extLst>
          </c:dPt>
          <c:dPt>
            <c:idx val="2"/>
            <c:bubble3D val="0"/>
            <c:explosion val="12"/>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5-A0BA-460B-B919-7BAF54A93920}"/>
              </c:ext>
            </c:extLst>
          </c:dPt>
          <c:dPt>
            <c:idx val="3"/>
            <c:bubble3D val="0"/>
            <c:spPr>
              <a:gradFill>
                <a:gsLst>
                  <a:gs pos="0">
                    <a:srgbClr val="C048E3"/>
                  </a:gs>
                  <a:gs pos="100000">
                    <a:srgbClr val="005DFF"/>
                  </a:gs>
                </a:gsLst>
                <a:lin ang="5400000" scaled="0"/>
              </a:gradFill>
              <a:ln w="19050">
                <a:noFill/>
              </a:ln>
              <a:effectLst/>
            </c:spPr>
            <c:extLst>
              <c:ext xmlns:c16="http://schemas.microsoft.com/office/drawing/2014/chart" uri="{C3380CC4-5D6E-409C-BE32-E72D297353CC}">
                <c16:uniqueId val="{00000007-A0BA-460B-B919-7BAF54A93920}"/>
              </c:ext>
            </c:extLst>
          </c:dPt>
          <c:dLbls>
            <c:dLbl>
              <c:idx val="0"/>
              <c:layout>
                <c:manualLayout>
                  <c:x val="-0.18067960075507472"/>
                  <c:y val="0.12503483778445215"/>
                </c:manualLayout>
              </c:layout>
              <c:tx>
                <c:rich>
                  <a:bodyPr/>
                  <a:lstStyle/>
                  <a:p>
                    <a:r>
                      <a:rPr lang="zh-CN" altLang="en-US" sz="1000"/>
                      <a:t>学习成本</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BA-460B-B919-7BAF54A93920}"/>
                </c:ext>
              </c:extLst>
            </c:dLbl>
            <c:dLbl>
              <c:idx val="1"/>
              <c:layout>
                <c:manualLayout>
                  <c:x val="-5.1237009590373798E-2"/>
                  <c:y val="-0.226063545883639"/>
                </c:manualLayout>
              </c:layout>
              <c:tx>
                <c:rich>
                  <a:bodyPr/>
                  <a:lstStyle/>
                  <a:p>
                    <a:r>
                      <a:rPr lang="zh-CN" altLang="en-US" sz="1000"/>
                      <a:t>开发成本</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31886832588810898"/>
                      <c:h val="0.231958762886598"/>
                    </c:manualLayout>
                  </c15:layout>
                  <c15:showDataLabelsRange val="0"/>
                </c:ext>
                <c:ext xmlns:c16="http://schemas.microsoft.com/office/drawing/2014/chart" uri="{C3380CC4-5D6E-409C-BE32-E72D297353CC}">
                  <c16:uniqueId val="{00000003-A0BA-460B-B919-7BAF54A93920}"/>
                </c:ext>
              </c:extLst>
            </c:dLbl>
            <c:dLbl>
              <c:idx val="2"/>
              <c:layout>
                <c:manualLayout>
                  <c:x val="0.19632210938533765"/>
                  <c:y val="1.9564290932705578E-2"/>
                </c:manualLayout>
              </c:layout>
              <c:tx>
                <c:rich>
                  <a:bodyPr rot="0" spcFirstLastPara="1" vertOverflow="ellipsis" vert="horz" wrap="square" lIns="38100" tIns="19050" rIns="38100" bIns="19050" anchor="ctr" anchorCtr="1"/>
                  <a:lstStyle/>
                  <a:p>
                    <a:pPr defTabSz="914400">
                      <a:defRPr lang="zh-CN" sz="10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r>
                      <a:rPr lang="zh-CN" altLang="en-US" sz="1000" dirty="0"/>
                      <a:t>整合成本</a:t>
                    </a:r>
                  </a:p>
                </c:rich>
              </c:tx>
              <c:spPr>
                <a:noFill/>
                <a:ln>
                  <a:noFill/>
                </a:ln>
                <a:effectLst/>
              </c:spPr>
              <c:txPr>
                <a:bodyPr rot="0" spcFirstLastPara="1" vertOverflow="ellipsis" vert="horz" wrap="square" lIns="38100" tIns="19050" rIns="38100" bIns="19050" anchor="ctr" anchorCtr="1"/>
                <a:lstStyle/>
                <a:p>
                  <a:pPr defTabSz="914400">
                    <a:defRPr lang="zh-CN" sz="10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BA-460B-B919-7BAF54A93920}"/>
                </c:ext>
              </c:extLst>
            </c:dLbl>
            <c:dLbl>
              <c:idx val="3"/>
              <c:layout>
                <c:manualLayout>
                  <c:x val="0.14228736723799765"/>
                  <c:y val="0.18645993993018914"/>
                </c:manualLayout>
              </c:layout>
              <c:tx>
                <c:rich>
                  <a:bodyPr rot="0" spcFirstLastPara="1" vertOverflow="ellipsis" vert="horz" wrap="square" lIns="38100" tIns="19050" rIns="38100" bIns="19050" anchor="ctr" anchorCtr="1"/>
                  <a:lstStyle/>
                  <a:p>
                    <a:pPr defTabSz="914400">
                      <a:defRPr lang="zh-CN" sz="10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r>
                      <a:rPr lang="zh-CN" altLang="en-US" sz="1000" dirty="0"/>
                      <a:t>沟通协调成本</a:t>
                    </a:r>
                  </a:p>
                </c:rich>
              </c:tx>
              <c:spPr>
                <a:noFill/>
                <a:ln>
                  <a:noFill/>
                </a:ln>
                <a:effectLst/>
              </c:spPr>
              <c:txPr>
                <a:bodyPr rot="0" spcFirstLastPara="1" vertOverflow="ellipsis" vert="horz" wrap="square" lIns="38100" tIns="19050" rIns="38100" bIns="19050" anchor="ctr" anchorCtr="1"/>
                <a:lstStyle/>
                <a:p>
                  <a:pPr defTabSz="914400">
                    <a:defRPr lang="zh-CN" sz="10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BA-460B-B919-7BAF54A93920}"/>
                </c:ext>
              </c:extLst>
            </c:dLbl>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bg1"/>
                    </a:solidFill>
                    <a:latin typeface="方正清刻本悦宋简体" panose="02000000000000000000" pitchFamily="2" charset="-122"/>
                    <a:ea typeface="方正清刻本悦宋简体" panose="02000000000000000000" pitchFamily="2"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Text01</c:v>
                </c:pt>
                <c:pt idx="1">
                  <c:v>Text02</c:v>
                </c:pt>
                <c:pt idx="2">
                  <c:v>Text03</c:v>
                </c:pt>
                <c:pt idx="3">
                  <c:v>Text04</c:v>
                </c:pt>
              </c:strCache>
            </c:strRef>
          </c:cat>
          <c:val>
            <c:numRef>
              <c:f>Sheet1!$B$2:$B$5</c:f>
              <c:numCache>
                <c:formatCode>General</c:formatCode>
                <c:ptCount val="4"/>
                <c:pt idx="0">
                  <c:v>18</c:v>
                </c:pt>
                <c:pt idx="1">
                  <c:v>30</c:v>
                </c:pt>
                <c:pt idx="2">
                  <c:v>12</c:v>
                </c:pt>
                <c:pt idx="3">
                  <c:v>10</c:v>
                </c:pt>
              </c:numCache>
            </c:numRef>
          </c:val>
          <c:extLst>
            <c:ext xmlns:c16="http://schemas.microsoft.com/office/drawing/2014/chart" uri="{C3380CC4-5D6E-409C-BE32-E72D297353CC}">
              <c16:uniqueId val="{00000008-A0BA-460B-B919-7BAF54A93920}"/>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200">
          <a:solidFill>
            <a:schemeClr val="bg1"/>
          </a:solidFill>
          <a:latin typeface="方正清刻本悦宋简体" panose="02000000000000000000" pitchFamily="2" charset="-122"/>
          <a:ea typeface="方正清刻本悦宋简体" panose="02000000000000000000"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234AC-01BE-4972-9FF4-0AF0F60E509E}"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80F60-8AE4-4D79-898E-E268670A695B}" type="slidenum">
              <a:rPr lang="zh-CN" altLang="en-US" smtClean="0"/>
              <a:t>‹#›</a:t>
            </a:fld>
            <a:endParaRPr lang="zh-CN" altLang="en-US"/>
          </a:p>
        </p:txBody>
      </p:sp>
    </p:spTree>
    <p:extLst>
      <p:ext uri="{BB962C8B-B14F-4D97-AF65-F5344CB8AC3E}">
        <p14:creationId xmlns:p14="http://schemas.microsoft.com/office/powerpoint/2010/main" val="243775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80F60-8AE4-4D79-898E-E268670A695B}" type="slidenum">
              <a:rPr lang="zh-CN" altLang="en-US" smtClean="0"/>
              <a:t>1</a:t>
            </a:fld>
            <a:endParaRPr lang="zh-CN" altLang="en-US"/>
          </a:p>
        </p:txBody>
      </p:sp>
    </p:spTree>
    <p:extLst>
      <p:ext uri="{BB962C8B-B14F-4D97-AF65-F5344CB8AC3E}">
        <p14:creationId xmlns:p14="http://schemas.microsoft.com/office/powerpoint/2010/main" val="2969467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这一页是动画过渡页</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0825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相关性排序需要根据搜索结果和用户输入之间的关联性进行排序，确保将最相关的内容显示在最前面。</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8919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相关性排序需要根据搜索结果和用户输入之间的关联性进行排序，确保将最相关的内容显示在最前面。</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28815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相关性排序需要根据搜索结果和用户输入之间的关联性进行排序，确保将最相关的内容显示在最前面。</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02484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相关性排序需要根据搜索结果和用户输入之间的关联性进行排序，确保将最相关的内容显示在最前面。</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00542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定期监控法律文档的变化，</a:t>
            </a:r>
            <a:r>
              <a:rPr lang="zh-CN" altLang="en-US" dirty="0"/>
              <a:t>检查法律文档的更新，保证为用户提供最新的有效信息。</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04724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定期监控法律文档的变化，</a:t>
            </a:r>
            <a:r>
              <a:rPr lang="zh-CN" altLang="en-US" dirty="0"/>
              <a:t>检查法律文档的更新，保证为用户提供最新的有效信息。</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8708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定期监控法律文档的变化，</a:t>
            </a:r>
            <a:r>
              <a:rPr lang="zh-CN" altLang="en-US" dirty="0"/>
              <a:t>检查法律文档的更新，保证为用户提供最新的有效信息。</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9567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过渡</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1292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提供用户反馈渠道，收集用户意见。</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96868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a:t>
            </a:fld>
            <a:endParaRPr lang="zh-CN" altLang="en-US"/>
          </a:p>
        </p:txBody>
      </p:sp>
    </p:spTree>
    <p:extLst>
      <p:ext uri="{BB962C8B-B14F-4D97-AF65-F5344CB8AC3E}">
        <p14:creationId xmlns:p14="http://schemas.microsoft.com/office/powerpoint/2010/main" val="369301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提供用户反馈渠道，收集用户意见。</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153884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1368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704666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557088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altLang="zh-CN" dirty="0"/>
              <a:t>AI</a:t>
            </a:r>
            <a:r>
              <a:rPr lang="zh-CN" altLang="en-US" dirty="0"/>
              <a:t>赋能</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585796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799"/>
              </a:lnSpc>
              <a:buNone/>
            </a:pPr>
            <a:r>
              <a:rPr lang="en-US" altLang="zh-CN" dirty="0"/>
              <a:t>AI</a:t>
            </a:r>
            <a:r>
              <a:rPr lang="zh-CN" altLang="en-US" dirty="0"/>
              <a:t>赋能</a:t>
            </a:r>
            <a:endParaRPr lang="en-US" altLang="zh-CN" dirty="0"/>
          </a:p>
          <a:p>
            <a:pPr marL="0" indent="0">
              <a:lnSpc>
                <a:spcPts val="2799"/>
              </a:lnSpc>
              <a:buNone/>
            </a:pPr>
            <a:r>
              <a:rPr lang="zh-CN" altLang="en-US" sz="1200" kern="0" spc="-35" dirty="0">
                <a:solidFill>
                  <a:srgbClr val="272525"/>
                </a:solidFill>
                <a:latin typeface="微软雅黑" panose="020B0503020204020204" pitchFamily="34" charset="-122"/>
                <a:ea typeface="微软雅黑" panose="020B0503020204020204" pitchFamily="34" charset="-122"/>
                <a:cs typeface="Source Sans Pro" pitchFamily="34" charset="-120"/>
              </a:rPr>
              <a:t>从案例描述提取关键词，</a:t>
            </a:r>
            <a:endParaRPr lang="en-US" altLang="zh-CN" sz="1200" kern="0" spc="-35" dirty="0">
              <a:solidFill>
                <a:srgbClr val="272525"/>
              </a:solidFill>
              <a:latin typeface="微软雅黑" panose="020B0503020204020204" pitchFamily="34" charset="-122"/>
              <a:ea typeface="微软雅黑" panose="020B0503020204020204" pitchFamily="34" charset="-122"/>
              <a:cs typeface="Source Sans Pro" pitchFamily="34" charset="-120"/>
            </a:endParaRPr>
          </a:p>
          <a:p>
            <a:pPr marL="0" indent="0">
              <a:lnSpc>
                <a:spcPts val="2799"/>
              </a:lnSpc>
              <a:buNone/>
            </a:pPr>
            <a:r>
              <a:rPr lang="zh-CN" altLang="en-US" sz="1200" kern="0" spc="-35" dirty="0">
                <a:solidFill>
                  <a:srgbClr val="272525"/>
                </a:solidFill>
                <a:latin typeface="微软雅黑" panose="020B0503020204020204" pitchFamily="34" charset="-122"/>
                <a:ea typeface="微软雅黑" panose="020B0503020204020204" pitchFamily="34" charset="-122"/>
                <a:cs typeface="Source Sans Pro" pitchFamily="34" charset="-120"/>
              </a:rPr>
              <a:t>为用户提供智能法律建议</a:t>
            </a: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949622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409645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zh-CN" altLang="en-US" dirty="0"/>
              <a:t>首页推荐</a:t>
            </a:r>
            <a:endParaRPr lang="en-US" altLang="zh-CN" dirty="0"/>
          </a:p>
          <a:p>
            <a:pPr marL="0" indent="0">
              <a:lnSpc>
                <a:spcPts val="2799"/>
              </a:lnSpc>
              <a:buNone/>
            </a:pPr>
            <a:r>
              <a:rPr lang="zh-CN" altLang="en-US" sz="1200" kern="0" spc="-35" dirty="0">
                <a:solidFill>
                  <a:srgbClr val="272525"/>
                </a:solidFill>
                <a:latin typeface="微软雅黑" panose="020B0503020204020204" pitchFamily="34" charset="-122"/>
                <a:ea typeface="微软雅黑" panose="020B0503020204020204" pitchFamily="34" charset="-122"/>
                <a:cs typeface="Source Sans Pro" pitchFamily="34" charset="-120"/>
              </a:rPr>
              <a:t>基于当前热度和用户搜索历史</a:t>
            </a:r>
            <a:endParaRPr lang="en-US" altLang="zh-CN" sz="1200" kern="0" spc="-35" dirty="0">
              <a:solidFill>
                <a:srgbClr val="272525"/>
              </a:solidFill>
              <a:latin typeface="微软雅黑" panose="020B0503020204020204" pitchFamily="34" charset="-122"/>
              <a:ea typeface="微软雅黑" panose="020B0503020204020204" pitchFamily="34" charset="-122"/>
              <a:cs typeface="Source Sans Pro" pitchFamily="34" charset="-120"/>
            </a:endParaRPr>
          </a:p>
          <a:p>
            <a:pPr marL="0" indent="0">
              <a:lnSpc>
                <a:spcPts val="2799"/>
              </a:lnSpc>
              <a:buNone/>
            </a:pPr>
            <a:r>
              <a:rPr lang="zh-CN" altLang="en-US" sz="1200" kern="0" spc="-35" dirty="0">
                <a:solidFill>
                  <a:srgbClr val="272525"/>
                </a:solidFill>
                <a:latin typeface="微软雅黑" panose="020B0503020204020204" pitchFamily="34" charset="-122"/>
                <a:ea typeface="微软雅黑" panose="020B0503020204020204" pitchFamily="34" charset="-122"/>
              </a:rPr>
              <a:t>推送用户可能感兴趣的内容</a:t>
            </a: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7359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举一反三，内置百科赋能更高效搜索</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50792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80F60-8AE4-4D79-898E-E268670A695B}" type="slidenum">
              <a:rPr lang="zh-CN" altLang="en-US" smtClean="0"/>
              <a:t>29</a:t>
            </a:fld>
            <a:endParaRPr lang="zh-CN" altLang="en-US"/>
          </a:p>
        </p:txBody>
      </p:sp>
    </p:spTree>
    <p:extLst>
      <p:ext uri="{BB962C8B-B14F-4D97-AF65-F5344CB8AC3E}">
        <p14:creationId xmlns:p14="http://schemas.microsoft.com/office/powerpoint/2010/main" val="420752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80F60-8AE4-4D79-898E-E268670A695B}" type="slidenum">
              <a:rPr lang="zh-CN" altLang="en-US" smtClean="0"/>
              <a:t>3</a:t>
            </a:fld>
            <a:endParaRPr lang="zh-CN" altLang="en-US"/>
          </a:p>
        </p:txBody>
      </p:sp>
    </p:spTree>
    <p:extLst>
      <p:ext uri="{BB962C8B-B14F-4D97-AF65-F5344CB8AC3E}">
        <p14:creationId xmlns:p14="http://schemas.microsoft.com/office/powerpoint/2010/main" val="3307043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effectLst/>
              </a:rPr>
              <a:t>还有上面提到过的两项附加功能也都是我们的创新点，创新的目的都是为了提供更好的搜索服务！！！</a:t>
            </a:r>
            <a:endParaRPr lang="en-US" altLang="zh-CN" b="1" dirty="0">
              <a:effectLst/>
            </a:endParaRPr>
          </a:p>
          <a:p>
            <a:pPr>
              <a:buFont typeface="+mj-lt"/>
              <a:buAutoNum type="arabicPeriod"/>
            </a:pPr>
            <a:r>
              <a:rPr lang="zh-CN" altLang="en-US" b="1" dirty="0">
                <a:effectLst/>
              </a:rPr>
              <a:t>专注于法律领域的垂直搜索引擎</a:t>
            </a:r>
            <a:r>
              <a:rPr lang="zh-CN" altLang="en-US" dirty="0">
                <a:effectLst/>
              </a:rPr>
              <a:t>：与传统搜索引擎相比，我们的搜索引擎专注于法律领域，提供深度搜索和精准结果，满足法律从业者和公众对法律信息的特定需求。</a:t>
            </a:r>
          </a:p>
          <a:p>
            <a:pPr>
              <a:buFont typeface="+mj-lt"/>
              <a:buAutoNum type="arabicPeriod"/>
            </a:pPr>
            <a:r>
              <a:rPr lang="zh-CN" altLang="en-US" b="1" dirty="0">
                <a:solidFill>
                  <a:srgbClr val="FF0000"/>
                </a:solidFill>
                <a:effectLst/>
              </a:rPr>
              <a:t>引入人工智能技术实现智能搜索</a:t>
            </a:r>
            <a:r>
              <a:rPr lang="zh-CN" altLang="en-US" dirty="0">
                <a:solidFill>
                  <a:srgbClr val="FF0000"/>
                </a:solidFill>
                <a:effectLst/>
              </a:rPr>
              <a:t>：通过引入</a:t>
            </a:r>
            <a:r>
              <a:rPr lang="en-US" altLang="zh-CN" dirty="0">
                <a:solidFill>
                  <a:srgbClr val="FF0000"/>
                </a:solidFill>
                <a:effectLst/>
              </a:rPr>
              <a:t>AI</a:t>
            </a:r>
            <a:r>
              <a:rPr lang="zh-CN" altLang="en-US" dirty="0">
                <a:solidFill>
                  <a:srgbClr val="FF0000"/>
                </a:solidFill>
                <a:effectLst/>
              </a:rPr>
              <a:t>技术，用户可以根据案例描述自动提取关键词进行检索，提供更智能、个性化的搜索体验，帮助用户快速定位所需信息。</a:t>
            </a:r>
            <a:r>
              <a:rPr lang="en-US" altLang="zh-CN" dirty="0">
                <a:solidFill>
                  <a:srgbClr val="FF0000"/>
                </a:solidFill>
                <a:effectLst/>
              </a:rPr>
              <a:t>(</a:t>
            </a:r>
            <a:r>
              <a:rPr lang="zh-CN" altLang="en-US" dirty="0">
                <a:solidFill>
                  <a:srgbClr val="FF0000"/>
                </a:solidFill>
                <a:effectLst/>
              </a:rPr>
              <a:t>可以介绍一下信息需求表达问题的概念，显得高级一点</a:t>
            </a:r>
            <a:r>
              <a:rPr lang="en-US" altLang="zh-CN" dirty="0">
                <a:solidFill>
                  <a:srgbClr val="FF0000"/>
                </a:solidFill>
                <a:effectLst/>
              </a:rPr>
              <a:t>)</a:t>
            </a:r>
            <a:endParaRPr lang="zh-CN" altLang="en-US" dirty="0">
              <a:solidFill>
                <a:srgbClr val="FF0000"/>
              </a:solidFill>
              <a:effectLst/>
            </a:endParaRPr>
          </a:p>
          <a:p>
            <a:pPr>
              <a:buFont typeface="+mj-lt"/>
              <a:buAutoNum type="arabicPeriod"/>
            </a:pPr>
            <a:r>
              <a:rPr lang="zh-CN" altLang="en-US" b="1" dirty="0">
                <a:effectLst/>
              </a:rPr>
              <a:t>多种法律信息源的整合</a:t>
            </a:r>
            <a:r>
              <a:rPr lang="zh-CN" altLang="en-US" dirty="0">
                <a:effectLst/>
              </a:rPr>
              <a:t>：本项目能够整合法律条例、法律案例、法律判决等多种法律信息源，为用户提供全面的法律信息覆盖，帮助用户准确理解和应用法律知识。（强行排比一波广度与深度，主打一个炒概念）</a:t>
            </a:r>
          </a:p>
          <a:p>
            <a:pPr algn="l"/>
            <a:endParaRPr lang="en-US" altLang="zh-CN" b="0" i="0" dirty="0">
              <a:solidFill>
                <a:srgbClr val="FFFFFF"/>
              </a:solidFill>
              <a:effectLst/>
              <a:latin typeface="Roboto" panose="02000000000000000000" pitchFamily="2" charset="0"/>
            </a:endParaRPr>
          </a:p>
          <a:p>
            <a:pPr algn="l"/>
            <a:r>
              <a:rPr lang="zh-CN" altLang="en-US" b="0" i="0" dirty="0">
                <a:solidFill>
                  <a:srgbClr val="FFFFFF"/>
                </a:solidFill>
                <a:effectLst/>
                <a:latin typeface="Roboto" panose="02000000000000000000" pitchFamily="2" charset="0"/>
              </a:rPr>
              <a:t>信息需求表达问题（</a:t>
            </a:r>
            <a:r>
              <a:rPr lang="en-US" altLang="zh-CN" b="0" i="0" dirty="0">
                <a:solidFill>
                  <a:srgbClr val="FFFFFF"/>
                </a:solidFill>
                <a:effectLst/>
                <a:latin typeface="Roboto" panose="02000000000000000000" pitchFamily="2" charset="0"/>
              </a:rPr>
              <a:t>Information Needs Expression Problem</a:t>
            </a:r>
            <a:r>
              <a:rPr lang="zh-CN" altLang="en-US" b="0" i="0" dirty="0">
                <a:solidFill>
                  <a:srgbClr val="FFFFFF"/>
                </a:solidFill>
                <a:effectLst/>
                <a:latin typeface="Roboto" panose="02000000000000000000" pitchFamily="2" charset="0"/>
              </a:rPr>
              <a:t>）指当用户在搜索引擎中难以用简洁明确的语言表达他们的问题或需求时，搜索引擎很难理解并准确地匹配用户的意图，从而导致返回的搜索结果与用户预期不符。</a:t>
            </a:r>
          </a:p>
          <a:p>
            <a:pPr algn="l"/>
            <a:r>
              <a:rPr lang="zh-CN" altLang="en-US" b="0" i="0" dirty="0">
                <a:solidFill>
                  <a:srgbClr val="FFFFFF"/>
                </a:solidFill>
                <a:effectLst/>
                <a:latin typeface="Roboto" panose="02000000000000000000" pitchFamily="2" charset="0"/>
              </a:rPr>
              <a:t>信息需求表达问题可能出现在以下情况中：</a:t>
            </a:r>
          </a:p>
          <a:p>
            <a:pPr algn="l">
              <a:buFont typeface="+mj-lt"/>
              <a:buAutoNum type="arabicPeriod"/>
            </a:pPr>
            <a:r>
              <a:rPr lang="zh-CN" altLang="en-US" b="1" i="0" dirty="0">
                <a:solidFill>
                  <a:srgbClr val="FFFFFF"/>
                </a:solidFill>
                <a:effectLst/>
                <a:latin typeface="Roboto" panose="02000000000000000000" pitchFamily="2" charset="0"/>
              </a:rPr>
              <a:t>复杂的问题</a:t>
            </a:r>
            <a:r>
              <a:rPr lang="zh-CN" altLang="en-US" b="0" i="0" dirty="0">
                <a:solidFill>
                  <a:srgbClr val="FFFFFF"/>
                </a:solidFill>
                <a:effectLst/>
                <a:latin typeface="Roboto" panose="02000000000000000000" pitchFamily="2" charset="0"/>
              </a:rPr>
              <a:t>：某些问题可能涉及复杂的领域知识、多个概念或多个方面，难以用简短的语言进行准确描述。例如，涉及特定学术领域或专业知识的问题，或者涉及多个条件和约束的问题。</a:t>
            </a:r>
          </a:p>
          <a:p>
            <a:pPr algn="l">
              <a:buFont typeface="+mj-lt"/>
              <a:buAutoNum type="arabicPeriod"/>
            </a:pPr>
            <a:r>
              <a:rPr lang="zh-CN" altLang="en-US" b="1" i="0" dirty="0">
                <a:solidFill>
                  <a:srgbClr val="FFFFFF"/>
                </a:solidFill>
                <a:effectLst/>
                <a:latin typeface="Roboto" panose="02000000000000000000" pitchFamily="2" charset="0"/>
              </a:rPr>
              <a:t>模糊的需求</a:t>
            </a:r>
            <a:r>
              <a:rPr lang="zh-CN" altLang="en-US" b="0" i="0" dirty="0">
                <a:solidFill>
                  <a:srgbClr val="FFFFFF"/>
                </a:solidFill>
                <a:effectLst/>
                <a:latin typeface="Roboto" panose="02000000000000000000" pitchFamily="2" charset="0"/>
              </a:rPr>
              <a:t>：有时用户可能只有一个模糊的想法或概念，但无法准确表达或提取关键词。这可能是因为用户对问题领域不熟悉，或者对问题的描述不够清晰。</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BB973A0-69F4-404C-83AF-F6161DA1098B}" type="slidenum">
              <a:rPr lang="zh-CN" altLang="en-US" smtClean="0"/>
              <a:t>30</a:t>
            </a:fld>
            <a:endParaRPr lang="zh-CN" altLang="en-US"/>
          </a:p>
        </p:txBody>
      </p:sp>
    </p:spTree>
    <p:extLst>
      <p:ext uri="{BB962C8B-B14F-4D97-AF65-F5344CB8AC3E}">
        <p14:creationId xmlns:p14="http://schemas.microsoft.com/office/powerpoint/2010/main" val="299539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effectLst/>
              </a:rPr>
              <a:t>多样化的法律信息源整合</a:t>
            </a:r>
            <a:r>
              <a:rPr lang="zh-CN" altLang="en-US" dirty="0">
                <a:effectLst/>
              </a:rPr>
              <a:t>：法律领域的信息来源广泛，包括法律条例、法律案例、法律判决等多种类型的文本。整合和处理这些多样化的法律信息源是一个挑战，需要建立有效的数据抓取、清洗和整合机制。</a:t>
            </a:r>
          </a:p>
          <a:p>
            <a:pPr>
              <a:buFont typeface="+mj-lt"/>
              <a:buAutoNum type="arabicPeriod"/>
            </a:pPr>
            <a:r>
              <a:rPr lang="zh-CN" altLang="en-US" b="1" dirty="0">
                <a:effectLst/>
              </a:rPr>
              <a:t>搜索结果的准确性和排序</a:t>
            </a:r>
            <a:r>
              <a:rPr lang="zh-CN" altLang="en-US" dirty="0">
                <a:effectLst/>
              </a:rPr>
              <a:t>：针对垂直搜索引擎而言，搜索结果的准确性和排序是关键问题。需要设计和优化搜索算法，使得相关性高的法律信息能够排在前面，并可能需要考虑到法律文本的特殊性，如法律条款的权威性和适用性。</a:t>
            </a:r>
          </a:p>
          <a:p>
            <a:pPr>
              <a:buFont typeface="+mj-lt"/>
              <a:buAutoNum type="arabicPeriod"/>
            </a:pPr>
            <a:r>
              <a:rPr lang="en-US" altLang="zh-CN" b="1" dirty="0">
                <a:effectLst/>
              </a:rPr>
              <a:t>AI</a:t>
            </a:r>
            <a:r>
              <a:rPr lang="zh-CN" altLang="en-US" b="1" dirty="0">
                <a:effectLst/>
              </a:rPr>
              <a:t>技术的引入和应用</a:t>
            </a:r>
            <a:r>
              <a:rPr lang="zh-CN" altLang="en-US" dirty="0">
                <a:effectLst/>
              </a:rPr>
              <a:t>：引入</a:t>
            </a:r>
            <a:r>
              <a:rPr lang="en-US" altLang="zh-CN" dirty="0">
                <a:effectLst/>
              </a:rPr>
              <a:t>AI</a:t>
            </a:r>
            <a:r>
              <a:rPr lang="zh-CN" altLang="en-US" dirty="0">
                <a:effectLst/>
              </a:rPr>
              <a:t>技术实现根据案例描述自动提取关键词检索的能力是该项目的创新点之一。在应用人工智能技术时，需要解决模型接口的调用以及</a:t>
            </a:r>
            <a:r>
              <a:rPr lang="en-US" altLang="zh-CN" dirty="0">
                <a:effectLst/>
              </a:rPr>
              <a:t>prompts</a:t>
            </a:r>
            <a:r>
              <a:rPr lang="zh-CN" altLang="en-US" dirty="0">
                <a:effectLst/>
              </a:rPr>
              <a:t>设计的问题，确保生成的关键词准确性和相关性。</a:t>
            </a:r>
            <a:r>
              <a:rPr lang="en-US" altLang="zh-CN" dirty="0">
                <a:effectLst/>
                <a:sym typeface="Wingdings" panose="05000000000000000000" pitchFamily="2" charset="2"/>
              </a:rPr>
              <a:t></a:t>
            </a:r>
            <a:r>
              <a:rPr lang="zh-CN" altLang="en-US" u="sng" dirty="0">
                <a:effectLst/>
                <a:sym typeface="Wingdings" panose="05000000000000000000" pitchFamily="2" charset="2"/>
              </a:rPr>
              <a:t>到底应该怎么控制</a:t>
            </a:r>
            <a:r>
              <a:rPr lang="en-US" altLang="zh-CN" u="sng" dirty="0">
                <a:effectLst/>
                <a:sym typeface="Wingdings" panose="05000000000000000000" pitchFamily="2" charset="2"/>
              </a:rPr>
              <a:t>AI</a:t>
            </a:r>
            <a:r>
              <a:rPr lang="zh-CN" altLang="en-US" u="sng" dirty="0">
                <a:effectLst/>
                <a:sym typeface="Wingdings" panose="05000000000000000000" pitchFamily="2" charset="2"/>
              </a:rPr>
              <a:t>的问题（</a:t>
            </a:r>
            <a:r>
              <a:rPr lang="en-US" altLang="zh-CN" u="sng" dirty="0">
                <a:effectLst/>
                <a:sym typeface="Wingdings" panose="05000000000000000000" pitchFamily="2" charset="2"/>
              </a:rPr>
              <a:t>AI</a:t>
            </a:r>
            <a:r>
              <a:rPr lang="zh-CN" altLang="en-US" u="sng" dirty="0">
                <a:effectLst/>
                <a:sym typeface="Wingdings" panose="05000000000000000000" pitchFamily="2" charset="2"/>
              </a:rPr>
              <a:t>具有不确定性）</a:t>
            </a:r>
            <a:endParaRPr lang="zh-CN" altLang="en-US" u="sng" dirty="0">
              <a:effectLst/>
            </a:endParaRPr>
          </a:p>
          <a:p>
            <a:endParaRPr lang="en-US" altLang="zh-CN" dirty="0"/>
          </a:p>
          <a:p>
            <a:r>
              <a:rPr lang="zh-CN" altLang="en-US" dirty="0"/>
              <a:t>预期的解决方案，点一下鼠标出现一条</a:t>
            </a:r>
            <a:endParaRPr lang="en-US" altLang="zh-CN" dirty="0"/>
          </a:p>
          <a:p>
            <a:pPr>
              <a:buFont typeface="+mj-lt"/>
              <a:buAutoNum type="arabicPeriod"/>
            </a:pPr>
            <a:r>
              <a:rPr lang="zh-CN" altLang="en-US" b="1" dirty="0">
                <a:effectLst/>
              </a:rPr>
              <a:t>数据抓取和整合的自动化</a:t>
            </a:r>
            <a:r>
              <a:rPr lang="zh-CN" altLang="en-US" dirty="0">
                <a:effectLst/>
              </a:rPr>
              <a:t>：设计和开发高效的数据抓取和整合系统，自动从各种法律信息源中提取和整合数据。可以利用爬虫技术、数据清洗和结构化方法，结合本地数据库系统，来处理多样化的法律信息源。</a:t>
            </a:r>
          </a:p>
          <a:p>
            <a:pPr>
              <a:buFont typeface="+mj-lt"/>
              <a:buAutoNum type="arabicPeriod"/>
            </a:pPr>
            <a:r>
              <a:rPr lang="zh-CN" altLang="en-US" b="1" dirty="0">
                <a:effectLst/>
              </a:rPr>
              <a:t>搜索算法的设计和优化</a:t>
            </a:r>
            <a:r>
              <a:rPr lang="zh-CN" altLang="en-US" dirty="0">
                <a:effectLst/>
              </a:rPr>
              <a:t>：应用合适的搜索算法和排序策略，考虑法律领域的特点和用户需求，提高搜索结果的准确性和相关性。可以使用搜索引擎框架提供的高质量、高效率信息检索服务，结合用户反馈和评估指标进行系统的优化和调整。</a:t>
            </a:r>
          </a:p>
          <a:p>
            <a:pPr>
              <a:buFont typeface="+mj-lt"/>
              <a:buAutoNum type="arabicPeriod"/>
            </a:pPr>
            <a:r>
              <a:rPr lang="zh-CN" altLang="en-US" b="1" dirty="0">
                <a:effectLst/>
              </a:rPr>
              <a:t>优化</a:t>
            </a:r>
            <a:r>
              <a:rPr lang="en-US" altLang="zh-CN" b="1" dirty="0">
                <a:effectLst/>
              </a:rPr>
              <a:t>AI</a:t>
            </a:r>
            <a:r>
              <a:rPr lang="zh-CN" altLang="en-US" b="1" dirty="0">
                <a:effectLst/>
              </a:rPr>
              <a:t>模型的</a:t>
            </a:r>
            <a:r>
              <a:rPr lang="en-US" altLang="zh-CN" b="1" dirty="0">
                <a:effectLst/>
              </a:rPr>
              <a:t>prompts</a:t>
            </a:r>
            <a:r>
              <a:rPr lang="zh-CN" altLang="en-US" b="1" dirty="0">
                <a:effectLst/>
              </a:rPr>
              <a:t>预设</a:t>
            </a:r>
            <a:r>
              <a:rPr lang="zh-CN" altLang="en-US" dirty="0">
                <a:effectLst/>
              </a:rPr>
              <a:t>：为使系统能够调取</a:t>
            </a:r>
            <a:r>
              <a:rPr lang="en-US" altLang="zh-CN" dirty="0">
                <a:effectLst/>
              </a:rPr>
              <a:t>ChatGPT</a:t>
            </a:r>
            <a:r>
              <a:rPr lang="zh-CN" altLang="en-US" dirty="0">
                <a:effectLst/>
              </a:rPr>
              <a:t>等大语言模型接口，并借此实现关键词的提取进行辅助检索，需要设置合适的</a:t>
            </a:r>
            <a:r>
              <a:rPr lang="en-US" altLang="zh-CN" dirty="0">
                <a:effectLst/>
              </a:rPr>
              <a:t>prompts</a:t>
            </a:r>
            <a:r>
              <a:rPr lang="zh-CN" altLang="en-US" dirty="0">
                <a:effectLst/>
              </a:rPr>
              <a:t>预设，使得</a:t>
            </a:r>
            <a:r>
              <a:rPr lang="en-US" altLang="zh-CN" dirty="0">
                <a:effectLst/>
              </a:rPr>
              <a:t>AI</a:t>
            </a:r>
            <a:r>
              <a:rPr lang="zh-CN" altLang="en-US" dirty="0">
                <a:effectLst/>
              </a:rPr>
              <a:t>模型能够精确地理解项目需求，理解并生成高质量的与法律相关的检索关键词。</a:t>
            </a:r>
          </a:p>
          <a:p>
            <a:endParaRPr lang="zh-CN" altLang="en-US" dirty="0"/>
          </a:p>
        </p:txBody>
      </p:sp>
      <p:sp>
        <p:nvSpPr>
          <p:cNvPr id="4" name="灯片编号占位符 3"/>
          <p:cNvSpPr>
            <a:spLocks noGrp="1"/>
          </p:cNvSpPr>
          <p:nvPr>
            <p:ph type="sldNum" sz="quarter" idx="10"/>
          </p:nvPr>
        </p:nvSpPr>
        <p:spPr/>
        <p:txBody>
          <a:bodyPr/>
          <a:lstStyle/>
          <a:p>
            <a:fld id="{9BB973A0-69F4-404C-83AF-F6161DA1098B}" type="slidenum">
              <a:rPr lang="zh-CN" altLang="en-US" smtClean="0"/>
              <a:t>31</a:t>
            </a:fld>
            <a:endParaRPr lang="zh-CN" altLang="en-US"/>
          </a:p>
        </p:txBody>
      </p:sp>
    </p:spTree>
    <p:extLst>
      <p:ext uri="{BB962C8B-B14F-4D97-AF65-F5344CB8AC3E}">
        <p14:creationId xmlns:p14="http://schemas.microsoft.com/office/powerpoint/2010/main" val="101062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B973A0-69F4-404C-83AF-F6161DA1098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9286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B973A0-69F4-404C-83AF-F6161DA1098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80F60-8AE4-4D79-898E-E268670A695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成本分为两大部分：软硬件资源和人力成本</a:t>
            </a:r>
          </a:p>
        </p:txBody>
      </p:sp>
      <p:sp>
        <p:nvSpPr>
          <p:cNvPr id="4" name="灯片编号占位符 3"/>
          <p:cNvSpPr>
            <a:spLocks noGrp="1"/>
          </p:cNvSpPr>
          <p:nvPr>
            <p:ph type="sldNum" sz="quarter" idx="10"/>
          </p:nvPr>
        </p:nvSpPr>
        <p:spPr/>
        <p:txBody>
          <a:bodyPr/>
          <a:lstStyle/>
          <a:p>
            <a:fld id="{9BB973A0-69F4-404C-83AF-F6161DA1098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80F60-8AE4-4D79-898E-E268670A695B}"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B973A0-69F4-404C-83AF-F6161DA1098B}" type="slidenum">
              <a:rPr lang="zh-CN" altLang="en-US" smtClean="0"/>
              <a:t>4</a:t>
            </a:fld>
            <a:endParaRPr lang="zh-CN" altLang="en-US"/>
          </a:p>
        </p:txBody>
      </p:sp>
    </p:spTree>
    <p:extLst>
      <p:ext uri="{BB962C8B-B14F-4D97-AF65-F5344CB8AC3E}">
        <p14:creationId xmlns:p14="http://schemas.microsoft.com/office/powerpoint/2010/main" val="319931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这里可以体现该项目对不同人群、不同角度的意义与帮助</a:t>
            </a:r>
          </a:p>
        </p:txBody>
      </p:sp>
      <p:sp>
        <p:nvSpPr>
          <p:cNvPr id="4" name="灯片编号占位符 3"/>
          <p:cNvSpPr>
            <a:spLocks noGrp="1"/>
          </p:cNvSpPr>
          <p:nvPr>
            <p:ph type="sldNum" sz="quarter" idx="10"/>
          </p:nvPr>
        </p:nvSpPr>
        <p:spPr/>
        <p:txBody>
          <a:bodyPr/>
          <a:lstStyle/>
          <a:p>
            <a:fld id="{9BB973A0-69F4-404C-83AF-F6161DA1098B}" type="slidenum">
              <a:rPr lang="zh-CN" altLang="en-US" smtClean="0"/>
              <a:t>5</a:t>
            </a:fld>
            <a:endParaRPr lang="zh-CN" altLang="en-US"/>
          </a:p>
        </p:txBody>
      </p:sp>
    </p:spTree>
    <p:extLst>
      <p:ext uri="{BB962C8B-B14F-4D97-AF65-F5344CB8AC3E}">
        <p14:creationId xmlns:p14="http://schemas.microsoft.com/office/powerpoint/2010/main" val="365979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t>6</a:t>
            </a:fld>
            <a:endParaRPr lang="zh-CN" altLang="en-US"/>
          </a:p>
        </p:txBody>
      </p:sp>
    </p:spTree>
    <p:extLst>
      <p:ext uri="{BB962C8B-B14F-4D97-AF65-F5344CB8AC3E}">
        <p14:creationId xmlns:p14="http://schemas.microsoft.com/office/powerpoint/2010/main" val="429108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zh-CN" altLang="en-US" b="1" dirty="0">
                <a:effectLst/>
              </a:rPr>
              <a:t>数据</a:t>
            </a:r>
            <a:r>
              <a:rPr lang="zh-CN" altLang="en-US" dirty="0">
                <a:effectLst/>
              </a:rPr>
              <a:t>是搜索引擎的根基！！！可以说，没有良好的数据处理就没有优质的搜索引擎。</a:t>
            </a:r>
            <a:endParaRPr lang="en-US" altLang="zh-CN" dirty="0">
              <a:effectLst/>
            </a:endParaRPr>
          </a:p>
          <a:p>
            <a:pPr>
              <a:buFont typeface="+mj-lt"/>
              <a:buNone/>
            </a:pPr>
            <a:r>
              <a:rPr lang="zh-CN" altLang="en-US" dirty="0">
                <a:effectLst/>
              </a:rPr>
              <a:t>该项目包含两大主体内容，数据处理和搜索引擎，本页为数据处理。</a:t>
            </a:r>
            <a:endParaRPr lang="en-US" altLang="zh-CN" dirty="0">
              <a:effectLst/>
            </a:endParaRPr>
          </a:p>
          <a:p>
            <a:pPr marL="0" indent="0">
              <a:buFont typeface="+mj-lt"/>
              <a:buNone/>
            </a:pPr>
            <a:r>
              <a:rPr lang="en-US" altLang="zh-CN" dirty="0">
                <a:effectLst/>
              </a:rPr>
              <a:t>1. </a:t>
            </a:r>
            <a:r>
              <a:rPr lang="zh-CN" altLang="en-US" dirty="0">
                <a:effectLst/>
              </a:rPr>
              <a:t>数据来源：</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数据来源可以</a:t>
            </a:r>
            <a:r>
              <a:rPr lang="zh-CN" altLang="en-US" dirty="0">
                <a:effectLst/>
              </a:rPr>
              <a:t>包括法律文件、司法解释、裁判文书、法律博客、新闻、政府公告、法律网站等</a:t>
            </a:r>
            <a:r>
              <a:rPr lang="zh-CN" altLang="en-US" dirty="0"/>
              <a:t>。这些数据可从政府机构、法院网站、法学期刊等多个来源获得。</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在获取数据之前，必须仔细了解数据的版权情况，确保合法使用。某些法律文件和案例可能受到版权保护，需要获得授权或遵守特定的使用政策。</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dirty="0">
                <a:effectLst/>
              </a:rPr>
              <a:t>2. </a:t>
            </a:r>
            <a:r>
              <a:rPr lang="zh-CN" altLang="en-US" dirty="0">
                <a:effectLst/>
              </a:rPr>
              <a:t>数据采集：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为了自动化数据采集，可以开发网络爬虫来抓取网站上的法律文本和案例信息。</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由于法律数据具有一定的时效性，</a:t>
            </a:r>
            <a:r>
              <a:rPr lang="zh-CN" altLang="en-US" dirty="0"/>
              <a:t>因此需要定期采集和更新数据，以确保搜索引擎提供的信息是最新的，这可以通过自动化定时任务来实现。</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dirty="0">
                <a:effectLst/>
              </a:rPr>
              <a:t>3. </a:t>
            </a:r>
            <a:r>
              <a:rPr lang="zh-CN" altLang="en-US" dirty="0">
                <a:effectLst/>
              </a:rPr>
              <a:t>数据存储：</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采集到的数据可能包含不一致的格式、文本错误或其他问题。在存储之前，需要进行数据清理和规范化，</a:t>
            </a:r>
            <a:r>
              <a:rPr lang="zh-CN" altLang="en-US" dirty="0">
                <a:effectLst/>
              </a:rPr>
              <a:t>包括去除</a:t>
            </a:r>
            <a:r>
              <a:rPr lang="en-US" altLang="zh-CN" dirty="0">
                <a:effectLst/>
              </a:rPr>
              <a:t>HTML</a:t>
            </a:r>
            <a:r>
              <a:rPr lang="zh-CN" altLang="en-US" dirty="0">
                <a:effectLst/>
              </a:rPr>
              <a:t>标记、格式化文本、去除重复项等，</a:t>
            </a:r>
            <a:r>
              <a:rPr lang="zh-CN" altLang="en-US" dirty="0"/>
              <a:t>以确保数据的一致性和质量。</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制定规则和算法以将非结构化数据（如法律文档）存储至数据库中，并创建索引以</a:t>
            </a:r>
            <a:r>
              <a:rPr lang="zh-CN" altLang="en-US" dirty="0"/>
              <a:t>加速数据的搜索和检索过程。</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dirty="0">
                <a:effectLst/>
              </a:rPr>
              <a:t>4. </a:t>
            </a:r>
            <a:r>
              <a:rPr lang="zh-CN" altLang="en-US" dirty="0">
                <a:effectLst/>
              </a:rPr>
              <a:t>数据分类：</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标注法律文件和案例以确定关键信息，如案号、法院、判决日期、当事人等</a:t>
            </a:r>
            <a:r>
              <a:rPr lang="zh-CN" altLang="en-US" dirty="0"/>
              <a:t>。这些标签可以使搜索更准确和有针对性。</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将法律数据根据领域进行分类，例如刑法、民法、商法等，以帮助用户在特定领域内查找相关信息。分类也可以帮助构建搜索引擎的过滤和导航功能，以更好地满足用户的需求。</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14787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整个搜索引擎的几大</a:t>
            </a:r>
            <a:r>
              <a:rPr lang="zh-CN" altLang="en-US">
                <a:effectLst/>
              </a:rPr>
              <a:t>功能模块，核心就是搜索部分</a:t>
            </a: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05944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搜索功能是本项目的核心功能，在基本的关键词搜索功能的基础上，高级搜索</a:t>
            </a:r>
            <a:r>
              <a:rPr lang="zh-CN" altLang="en-US" dirty="0"/>
              <a:t>提供了更精细的搜索和过滤选项，以帮助用户更准确地找到所需的法律信息。</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effectLst/>
            </a:endParaRP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32518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11837888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735109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2758685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8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3635665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4101121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17800150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175915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2095410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2902746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292425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9010EE-680C-4708-AF91-595E2406176A}"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2294878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A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010EE-680C-4708-AF91-595E2406176A}" type="datetimeFigureOut">
              <a:rPr lang="zh-CN" altLang="en-US" smtClean="0"/>
              <a:t>2023/11/1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759EC-E72C-47D4-B159-54F700EE3CCB}" type="slidenum">
              <a:rPr lang="zh-CN" altLang="en-US" smtClean="0"/>
              <a:t>‹#›</a:t>
            </a:fld>
            <a:endParaRPr lang="zh-CN" altLang="en-US"/>
          </a:p>
        </p:txBody>
      </p:sp>
    </p:spTree>
    <p:extLst>
      <p:ext uri="{BB962C8B-B14F-4D97-AF65-F5344CB8AC3E}">
        <p14:creationId xmlns:p14="http://schemas.microsoft.com/office/powerpoint/2010/main" val="1948433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emf"/><Relationship Id="rId18" Type="http://schemas.openxmlformats.org/officeDocument/2006/relationships/image" Target="../media/image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emf"/><Relationship Id="rId17" Type="http://schemas.openxmlformats.org/officeDocument/2006/relationships/image" Target="../media/image6.svg"/><Relationship Id="rId2" Type="http://schemas.openxmlformats.org/officeDocument/2006/relationships/tags" Target="../tags/tag3.xml"/><Relationship Id="rId16" Type="http://schemas.openxmlformats.org/officeDocument/2006/relationships/image" Target="../media/image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5" Type="http://schemas.openxmlformats.org/officeDocument/2006/relationships/image" Target="../media/image4.png"/><Relationship Id="rId10" Type="http://schemas.openxmlformats.org/officeDocument/2006/relationships/slideLayout" Target="../slideLayouts/slideLayout7.xml"/><Relationship Id="rId19" Type="http://schemas.openxmlformats.org/officeDocument/2006/relationships/image" Target="../media/image8.sv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5.emf"/><Relationship Id="rId2" Type="http://schemas.openxmlformats.org/officeDocument/2006/relationships/slideLayout" Target="../slideLayouts/slideLayout12.xml"/><Relationship Id="rId1" Type="http://schemas.openxmlformats.org/officeDocument/2006/relationships/tags" Target="../tags/tag32.xml"/><Relationship Id="rId6" Type="http://schemas.openxmlformats.org/officeDocument/2006/relationships/image" Target="../media/image34.emf"/><Relationship Id="rId5" Type="http://schemas.openxmlformats.org/officeDocument/2006/relationships/image" Target="../media/image2.emf"/><Relationship Id="rId10" Type="http://schemas.openxmlformats.org/officeDocument/2006/relationships/image" Target="../media/image40.svg"/><Relationship Id="rId4" Type="http://schemas.openxmlformats.org/officeDocument/2006/relationships/image" Target="../media/image27.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12.xml"/><Relationship Id="rId7" Type="http://schemas.openxmlformats.org/officeDocument/2006/relationships/image" Target="../media/image35.emf"/><Relationship Id="rId12"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33.xml"/><Relationship Id="rId6" Type="http://schemas.openxmlformats.org/officeDocument/2006/relationships/image" Target="../media/image34.emf"/><Relationship Id="rId11" Type="http://schemas.openxmlformats.org/officeDocument/2006/relationships/image" Target="../media/image44.png"/><Relationship Id="rId5" Type="http://schemas.openxmlformats.org/officeDocument/2006/relationships/image" Target="../media/image2.emf"/><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6.svg"/><Relationship Id="rId3" Type="http://schemas.openxmlformats.org/officeDocument/2006/relationships/notesSlide" Target="../notesSlides/notesSlide13.xml"/><Relationship Id="rId7" Type="http://schemas.openxmlformats.org/officeDocument/2006/relationships/image" Target="../media/image35.emf"/><Relationship Id="rId12"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34.xml"/><Relationship Id="rId6" Type="http://schemas.openxmlformats.org/officeDocument/2006/relationships/image" Target="../media/image34.emf"/><Relationship Id="rId11" Type="http://schemas.openxmlformats.org/officeDocument/2006/relationships/image" Target="../media/image44.png"/><Relationship Id="rId5" Type="http://schemas.openxmlformats.org/officeDocument/2006/relationships/image" Target="../media/image2.emf"/><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4.xml"/><Relationship Id="rId7" Type="http://schemas.openxmlformats.org/officeDocument/2006/relationships/image" Target="../media/image35.emf"/><Relationship Id="rId2" Type="http://schemas.openxmlformats.org/officeDocument/2006/relationships/slideLayout" Target="../slideLayouts/slideLayout12.xml"/><Relationship Id="rId1" Type="http://schemas.openxmlformats.org/officeDocument/2006/relationships/tags" Target="../tags/tag35.xml"/><Relationship Id="rId6" Type="http://schemas.openxmlformats.org/officeDocument/2006/relationships/image" Target="../media/image34.emf"/><Relationship Id="rId5" Type="http://schemas.openxmlformats.org/officeDocument/2006/relationships/image" Target="../media/image2.emf"/><Relationship Id="rId10" Type="http://schemas.openxmlformats.org/officeDocument/2006/relationships/image" Target="../media/image46.svg"/><Relationship Id="rId4" Type="http://schemas.openxmlformats.org/officeDocument/2006/relationships/image" Target="../media/image27.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6.xml"/><Relationship Id="rId7" Type="http://schemas.openxmlformats.org/officeDocument/2006/relationships/image" Target="../media/image35.emf"/><Relationship Id="rId2" Type="http://schemas.openxmlformats.org/officeDocument/2006/relationships/slideLayout" Target="../slideLayouts/slideLayout12.xml"/><Relationship Id="rId1" Type="http://schemas.openxmlformats.org/officeDocument/2006/relationships/tags" Target="../tags/tag36.xml"/><Relationship Id="rId6" Type="http://schemas.openxmlformats.org/officeDocument/2006/relationships/image" Target="../media/image34.emf"/><Relationship Id="rId11" Type="http://schemas.openxmlformats.org/officeDocument/2006/relationships/image" Target="../media/image50.svg"/><Relationship Id="rId5" Type="http://schemas.openxmlformats.org/officeDocument/2006/relationships/image" Target="../media/image2.emf"/><Relationship Id="rId10" Type="http://schemas.openxmlformats.org/officeDocument/2006/relationships/image" Target="../media/image49.png"/><Relationship Id="rId4" Type="http://schemas.openxmlformats.org/officeDocument/2006/relationships/image" Target="../media/image27.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slideLayout" Target="../slideLayouts/slideLayout12.xml"/><Relationship Id="rId7" Type="http://schemas.openxmlformats.org/officeDocument/2006/relationships/image" Target="../media/image34.emf"/><Relationship Id="rId12" Type="http://schemas.openxmlformats.org/officeDocument/2006/relationships/image" Target="../media/image4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emf"/><Relationship Id="rId11" Type="http://schemas.openxmlformats.org/officeDocument/2006/relationships/image" Target="../media/image50.svg"/><Relationship Id="rId5" Type="http://schemas.openxmlformats.org/officeDocument/2006/relationships/image" Target="../media/image27.png"/><Relationship Id="rId10" Type="http://schemas.openxmlformats.org/officeDocument/2006/relationships/image" Target="../media/image49.png"/><Relationship Id="rId4" Type="http://schemas.openxmlformats.org/officeDocument/2006/relationships/notesSlide" Target="../notesSlides/notesSlide17.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1.emf"/><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0.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2.emf"/><Relationship Id="rId5" Type="http://schemas.openxmlformats.org/officeDocument/2006/relationships/tags" Target="../tags/tag15.xml"/><Relationship Id="rId15" Type="http://schemas.openxmlformats.org/officeDocument/2006/relationships/image" Target="../media/image13.emf"/><Relationship Id="rId10" Type="http://schemas.openxmlformats.org/officeDocument/2006/relationships/image" Target="../media/image9.emf"/><Relationship Id="rId4" Type="http://schemas.openxmlformats.org/officeDocument/2006/relationships/tags" Target="../tags/tag14.xml"/><Relationship Id="rId9" Type="http://schemas.openxmlformats.org/officeDocument/2006/relationships/notesSlide" Target="../notesSlides/notesSlide2.xml"/><Relationship Id="rId14" Type="http://schemas.openxmlformats.org/officeDocument/2006/relationships/image" Target="../media/image12.emf"/></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0.xml"/><Relationship Id="rId7" Type="http://schemas.openxmlformats.org/officeDocument/2006/relationships/image" Target="../media/image35.emf"/><Relationship Id="rId2" Type="http://schemas.openxmlformats.org/officeDocument/2006/relationships/slideLayout" Target="../slideLayouts/slideLayout12.xml"/><Relationship Id="rId1" Type="http://schemas.openxmlformats.org/officeDocument/2006/relationships/tags" Target="../tags/tag39.xml"/><Relationship Id="rId6" Type="http://schemas.openxmlformats.org/officeDocument/2006/relationships/image" Target="../media/image34.emf"/><Relationship Id="rId11" Type="http://schemas.openxmlformats.org/officeDocument/2006/relationships/image" Target="../media/image53.svg"/><Relationship Id="rId5" Type="http://schemas.openxmlformats.org/officeDocument/2006/relationships/image" Target="../media/image2.emf"/><Relationship Id="rId10" Type="http://schemas.openxmlformats.org/officeDocument/2006/relationships/image" Target="../media/image52.png"/><Relationship Id="rId4" Type="http://schemas.openxmlformats.org/officeDocument/2006/relationships/image" Target="../media/image2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27.png"/><Relationship Id="rId7"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2.emf"/><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image" Target="../media/image57.png"/><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5.emf"/><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image" Target="../media/image57.png"/><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25.xml"/><Relationship Id="rId7"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40.xml"/><Relationship Id="rId6" Type="http://schemas.openxmlformats.org/officeDocument/2006/relationships/image" Target="../media/image57.png"/><Relationship Id="rId11" Type="http://schemas.openxmlformats.org/officeDocument/2006/relationships/image" Target="../media/image60.svg"/><Relationship Id="rId5" Type="http://schemas.openxmlformats.org/officeDocument/2006/relationships/image" Target="../media/image2.emf"/><Relationship Id="rId10" Type="http://schemas.openxmlformats.org/officeDocument/2006/relationships/image" Target="../media/image59.png"/><Relationship Id="rId4" Type="http://schemas.openxmlformats.org/officeDocument/2006/relationships/image" Target="../media/image27.png"/><Relationship Id="rId9" Type="http://schemas.openxmlformats.org/officeDocument/2006/relationships/image" Target="../media/image35.emf"/></Relationships>
</file>

<file path=ppt/slides/_rels/slide26.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7.png"/><Relationship Id="rId7" Type="http://schemas.openxmlformats.org/officeDocument/2006/relationships/image" Target="../media/image55.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emf"/><Relationship Id="rId9"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27.xml"/><Relationship Id="rId7" Type="http://schemas.openxmlformats.org/officeDocument/2006/relationships/image" Target="../media/image34.emf"/><Relationship Id="rId2" Type="http://schemas.openxmlformats.org/officeDocument/2006/relationships/slideLayout" Target="../slideLayouts/slideLayout12.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image" Target="../media/image2.emf"/><Relationship Id="rId10" Type="http://schemas.openxmlformats.org/officeDocument/2006/relationships/image" Target="../media/image55.svg"/><Relationship Id="rId4" Type="http://schemas.openxmlformats.org/officeDocument/2006/relationships/image" Target="../media/image27.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2.svg"/><Relationship Id="rId3" Type="http://schemas.openxmlformats.org/officeDocument/2006/relationships/tags" Target="../tags/tag44.xml"/><Relationship Id="rId7" Type="http://schemas.openxmlformats.org/officeDocument/2006/relationships/notesSlide" Target="../notesSlides/notesSlide28.xml"/><Relationship Id="rId12" Type="http://schemas.openxmlformats.org/officeDocument/2006/relationships/image" Target="../media/image61.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2.xml"/><Relationship Id="rId11" Type="http://schemas.openxmlformats.org/officeDocument/2006/relationships/image" Target="../media/image35.emf"/><Relationship Id="rId5" Type="http://schemas.openxmlformats.org/officeDocument/2006/relationships/tags" Target="../tags/tag46.xml"/><Relationship Id="rId10" Type="http://schemas.openxmlformats.org/officeDocument/2006/relationships/image" Target="../media/image34.emf"/><Relationship Id="rId4" Type="http://schemas.openxmlformats.org/officeDocument/2006/relationships/tags" Target="../tags/tag45.xml"/><Relationship Id="rId9" Type="http://schemas.openxmlformats.org/officeDocument/2006/relationships/image" Target="../media/image2.emf"/><Relationship Id="rId14" Type="http://schemas.openxmlformats.org/officeDocument/2006/relationships/image" Target="../media/image63.gif"/></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9.xml"/><Relationship Id="rId7"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15.emf"/><Relationship Id="rId5" Type="http://schemas.openxmlformats.org/officeDocument/2006/relationships/image" Target="../media/image2.emf"/><Relationship Id="rId10" Type="http://schemas.openxmlformats.org/officeDocument/2006/relationships/image" Target="../media/image64.emf"/><Relationship Id="rId4" Type="http://schemas.openxmlformats.org/officeDocument/2006/relationships/image" Target="../media/image20.emf"/><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15.emf"/><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emf"/><Relationship Id="rId17" Type="http://schemas.openxmlformats.org/officeDocument/2006/relationships/image" Target="../media/image19.svg"/><Relationship Id="rId2" Type="http://schemas.openxmlformats.org/officeDocument/2006/relationships/tags" Target="../tags/tag19.xml"/><Relationship Id="rId16" Type="http://schemas.openxmlformats.org/officeDocument/2006/relationships/image" Target="../media/image18.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4.emf"/><Relationship Id="rId5" Type="http://schemas.openxmlformats.org/officeDocument/2006/relationships/tags" Target="../tags/tag22.xml"/><Relationship Id="rId15" Type="http://schemas.openxmlformats.org/officeDocument/2006/relationships/image" Target="../media/image17.emf"/><Relationship Id="rId10" Type="http://schemas.openxmlformats.org/officeDocument/2006/relationships/notesSlide" Target="../notesSlides/notesSlide3.xml"/><Relationship Id="rId4" Type="http://schemas.openxmlformats.org/officeDocument/2006/relationships/tags" Target="../tags/tag21.xml"/><Relationship Id="rId9" Type="http://schemas.openxmlformats.org/officeDocument/2006/relationships/slideLayout" Target="../slideLayouts/slideLayout7.xml"/><Relationship Id="rId14" Type="http://schemas.openxmlformats.org/officeDocument/2006/relationships/image" Target="../media/image16.emf"/></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0.emf"/><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emf"/><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73.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20.emf"/><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74.emf"/><Relationship Id="rId11" Type="http://schemas.openxmlformats.org/officeDocument/2006/relationships/image" Target="../media/image79.png"/><Relationship Id="rId5" Type="http://schemas.openxmlformats.org/officeDocument/2006/relationships/image" Target="../media/image34.emf"/><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2.emf"/><Relationship Id="rId9" Type="http://schemas.openxmlformats.org/officeDocument/2006/relationships/image" Target="../media/image77.png"/><Relationship Id="rId14"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33.xml"/><Relationship Id="rId7" Type="http://schemas.openxmlformats.org/officeDocument/2006/relationships/image" Target="../media/image86.emf"/><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15.emf"/><Relationship Id="rId5" Type="http://schemas.openxmlformats.org/officeDocument/2006/relationships/image" Target="../media/image2.emf"/><Relationship Id="rId10" Type="http://schemas.openxmlformats.org/officeDocument/2006/relationships/image" Target="../media/image19.svg"/><Relationship Id="rId4" Type="http://schemas.openxmlformats.org/officeDocument/2006/relationships/image" Target="../media/image9.emf"/><Relationship Id="rId9"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0.emf"/><Relationship Id="rId7"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13" Type="http://schemas.openxmlformats.org/officeDocument/2006/relationships/image" Target="../media/image91.png"/><Relationship Id="rId3" Type="http://schemas.openxmlformats.org/officeDocument/2006/relationships/tags" Target="../tags/tag51.xml"/><Relationship Id="rId7" Type="http://schemas.openxmlformats.org/officeDocument/2006/relationships/slideLayout" Target="../slideLayouts/slideLayout7.xml"/><Relationship Id="rId12" Type="http://schemas.openxmlformats.org/officeDocument/2006/relationships/image" Target="../media/image9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89.png"/><Relationship Id="rId5" Type="http://schemas.openxmlformats.org/officeDocument/2006/relationships/tags" Target="../tags/tag53.xml"/><Relationship Id="rId10" Type="http://schemas.openxmlformats.org/officeDocument/2006/relationships/image" Target="../media/image2.emf"/><Relationship Id="rId4" Type="http://schemas.openxmlformats.org/officeDocument/2006/relationships/tags" Target="../tags/tag52.xml"/><Relationship Id="rId9" Type="http://schemas.openxmlformats.org/officeDocument/2006/relationships/image" Target="../media/image9.emf"/></Relationships>
</file>

<file path=ppt/slides/_rels/slide3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36.xml"/><Relationship Id="rId7"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15.emf"/><Relationship Id="rId5" Type="http://schemas.openxmlformats.org/officeDocument/2006/relationships/image" Target="../media/image2.emf"/><Relationship Id="rId10" Type="http://schemas.openxmlformats.org/officeDocument/2006/relationships/image" Target="../media/image19.svg"/><Relationship Id="rId4" Type="http://schemas.openxmlformats.org/officeDocument/2006/relationships/image" Target="../media/image25.emf"/><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92.emf"/><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3.emf"/><Relationship Id="rId17" Type="http://schemas.openxmlformats.org/officeDocument/2006/relationships/chart" Target="../charts/chart2.xml"/><Relationship Id="rId2" Type="http://schemas.openxmlformats.org/officeDocument/2006/relationships/tags" Target="../tags/tag57.xml"/><Relationship Id="rId16" Type="http://schemas.openxmlformats.org/officeDocument/2006/relationships/chart" Target="../charts/chart1.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2.emf"/><Relationship Id="rId5" Type="http://schemas.openxmlformats.org/officeDocument/2006/relationships/tags" Target="../tags/tag60.xml"/><Relationship Id="rId15" Type="http://schemas.openxmlformats.org/officeDocument/2006/relationships/image" Target="../media/image94.png"/><Relationship Id="rId10" Type="http://schemas.openxmlformats.org/officeDocument/2006/relationships/image" Target="../media/image14.emf"/><Relationship Id="rId4" Type="http://schemas.openxmlformats.org/officeDocument/2006/relationships/tags" Target="../tags/tag59.xml"/><Relationship Id="rId9" Type="http://schemas.openxmlformats.org/officeDocument/2006/relationships/notesSlide" Target="../notesSlides/notesSlide37.xml"/><Relationship Id="rId1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96.emf"/><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15.emf"/><Relationship Id="rId5" Type="http://schemas.openxmlformats.org/officeDocument/2006/relationships/image" Target="../media/image2.emf"/><Relationship Id="rId4" Type="http://schemas.openxmlformats.org/officeDocument/2006/relationships/image" Target="../media/image95.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image" Target="../media/image21.emf"/><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8.xml"/><Relationship Id="rId7" Type="http://schemas.openxmlformats.org/officeDocument/2006/relationships/image" Target="../media/image14.emf"/><Relationship Id="rId12" Type="http://schemas.openxmlformats.org/officeDocument/2006/relationships/image" Target="../media/image24.sv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5.xml"/><Relationship Id="rId11" Type="http://schemas.openxmlformats.org/officeDocument/2006/relationships/image" Target="../media/image23.png"/><Relationship Id="rId5" Type="http://schemas.openxmlformats.org/officeDocument/2006/relationships/slideLayout" Target="../slideLayouts/slideLayout7.xml"/><Relationship Id="rId10" Type="http://schemas.openxmlformats.org/officeDocument/2006/relationships/image" Target="../media/image19.svg"/><Relationship Id="rId4" Type="http://schemas.openxmlformats.org/officeDocument/2006/relationships/tags" Target="../tags/tag29.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6.xml"/><Relationship Id="rId7"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5.emf"/><Relationship Id="rId5" Type="http://schemas.openxmlformats.org/officeDocument/2006/relationships/image" Target="../media/image2.emf"/><Relationship Id="rId10" Type="http://schemas.openxmlformats.org/officeDocument/2006/relationships/image" Target="../media/image19.svg"/><Relationship Id="rId4" Type="http://schemas.openxmlformats.org/officeDocument/2006/relationships/image" Target="../media/image25.emf"/><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11" Type="http://schemas.openxmlformats.org/officeDocument/2006/relationships/image" Target="../media/image26.emf"/><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emf"/><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9.xml"/><Relationship Id="rId7"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37.png"/><Relationship Id="rId11" Type="http://schemas.openxmlformats.org/officeDocument/2006/relationships/image" Target="../media/image40.svg"/><Relationship Id="rId5" Type="http://schemas.openxmlformats.org/officeDocument/2006/relationships/image" Target="../media/image2.emf"/><Relationship Id="rId10"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13"/>
          <p:cNvPicPr>
            <a:picLocks noChangeAspect="1"/>
          </p:cNvPicPr>
          <p:nvPr>
            <p:custDataLst>
              <p:tags r:id="rId1"/>
            </p:custDataLst>
          </p:nvPr>
        </p:nvPicPr>
        <p:blipFill rotWithShape="1">
          <a:blip r:embed="rId12"/>
          <a:srcRect l="70374" t="6823" r="7070" b="56073"/>
          <a:stretch/>
        </p:blipFill>
        <p:spPr>
          <a:xfrm>
            <a:off x="9670004" y="-61994"/>
            <a:ext cx="2559069" cy="2704293"/>
          </a:xfrm>
          <a:prstGeom prst="rect">
            <a:avLst/>
          </a:prstGeom>
        </p:spPr>
      </p:pic>
      <p:pic>
        <p:nvPicPr>
          <p:cNvPr id="3" name="PA_图片 2"/>
          <p:cNvPicPr>
            <a:picLocks noChangeAspect="1"/>
          </p:cNvPicPr>
          <p:nvPr>
            <p:custDataLst>
              <p:tags r:id="rId2"/>
            </p:custDataLst>
          </p:nvPr>
        </p:nvPicPr>
        <p:blipFill rotWithShape="1">
          <a:blip r:embed="rId12"/>
          <a:srcRect t="29274" r="52457"/>
          <a:stretch/>
        </p:blipFill>
        <p:spPr>
          <a:xfrm>
            <a:off x="-1993175" y="2021305"/>
            <a:ext cx="5394101" cy="5154874"/>
          </a:xfrm>
          <a:prstGeom prst="rect">
            <a:avLst/>
          </a:prstGeom>
        </p:spPr>
      </p:pic>
      <p:sp>
        <p:nvSpPr>
          <p:cNvPr id="2" name="PA_标题 1"/>
          <p:cNvSpPr>
            <a:spLocks noGrp="1"/>
          </p:cNvSpPr>
          <p:nvPr>
            <p:ph type="ctrTitle" idx="4294967295"/>
            <p:custDataLst>
              <p:tags r:id="rId3"/>
            </p:custDataLst>
          </p:nvPr>
        </p:nvSpPr>
        <p:spPr>
          <a:xfrm>
            <a:off x="0" y="1122363"/>
            <a:ext cx="9144000" cy="2387600"/>
          </a:xfrm>
        </p:spPr>
        <p:txBody>
          <a:bodyPr/>
          <a:lstStyle/>
          <a:p>
            <a:r>
              <a:rPr lang="en-US" altLang="zh-CN" dirty="0"/>
              <a:t> </a:t>
            </a:r>
            <a:endParaRPr lang="zh-CN" altLang="en-US" dirty="0"/>
          </a:p>
        </p:txBody>
      </p:sp>
      <p:sp>
        <p:nvSpPr>
          <p:cNvPr id="8" name="PA_矩形 7"/>
          <p:cNvSpPr/>
          <p:nvPr>
            <p:custDataLst>
              <p:tags r:id="rId4"/>
            </p:custDataLst>
          </p:nvPr>
        </p:nvSpPr>
        <p:spPr>
          <a:xfrm>
            <a:off x="444795" y="47240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1F12AE10-66F3-9C11-51FB-38D25A4E19DA}"/>
              </a:ext>
            </a:extLst>
          </p:cNvPr>
          <p:cNvCxnSpPr>
            <a:cxnSpLocks/>
          </p:cNvCxnSpPr>
          <p:nvPr/>
        </p:nvCxnSpPr>
        <p:spPr>
          <a:xfrm flipV="1">
            <a:off x="5839889" y="3980902"/>
            <a:ext cx="0" cy="1976145"/>
          </a:xfrm>
          <a:prstGeom prst="line">
            <a:avLst/>
          </a:prstGeom>
          <a:ln w="38100">
            <a:gradFill>
              <a:gsLst>
                <a:gs pos="100000">
                  <a:schemeClr val="accent1">
                    <a:lumMod val="5000"/>
                    <a:lumOff val="95000"/>
                  </a:schemeClr>
                </a:gs>
                <a:gs pos="0">
                  <a:srgbClr val="C048E3"/>
                </a:gs>
              </a:gsLst>
              <a:lin ang="5400000" scaled="1"/>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椭圆 56">
            <a:extLst>
              <a:ext uri="{FF2B5EF4-FFF2-40B4-BE49-F238E27FC236}">
                <a16:creationId xmlns:a16="http://schemas.microsoft.com/office/drawing/2014/main" id="{F34B8DE6-1976-87C8-583C-02DFBECF69FE}"/>
              </a:ext>
            </a:extLst>
          </p:cNvPr>
          <p:cNvSpPr/>
          <p:nvPr/>
        </p:nvSpPr>
        <p:spPr>
          <a:xfrm>
            <a:off x="2488787" y="1852066"/>
            <a:ext cx="2851382" cy="2851382"/>
          </a:xfrm>
          <a:prstGeom prst="ellipse">
            <a:avLst/>
          </a:prstGeom>
          <a:noFill/>
          <a:ln w="57150">
            <a:solidFill>
              <a:srgbClr val="F7C9F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D77EF4A0-8CA1-046E-BBE7-BC03CB060127}"/>
              </a:ext>
            </a:extLst>
          </p:cNvPr>
          <p:cNvCxnSpPr>
            <a:cxnSpLocks/>
          </p:cNvCxnSpPr>
          <p:nvPr/>
        </p:nvCxnSpPr>
        <p:spPr>
          <a:xfrm flipV="1">
            <a:off x="2094764" y="746312"/>
            <a:ext cx="0" cy="2056268"/>
          </a:xfrm>
          <a:prstGeom prst="line">
            <a:avLst/>
          </a:prstGeom>
          <a:ln w="38100">
            <a:gradFill>
              <a:gsLst>
                <a:gs pos="0">
                  <a:schemeClr val="accent1">
                    <a:lumMod val="5000"/>
                    <a:lumOff val="95000"/>
                  </a:schemeClr>
                </a:gs>
                <a:gs pos="100000">
                  <a:srgbClr val="C048E3"/>
                </a:gs>
              </a:gsLst>
              <a:lin ang="5400000" scaled="1"/>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 name="PA_图片 8"/>
          <p:cNvPicPr>
            <a:picLocks noChangeAspect="1"/>
          </p:cNvPicPr>
          <p:nvPr>
            <p:custDataLst>
              <p:tags r:id="rId5"/>
            </p:custDataLst>
          </p:nvPr>
        </p:nvPicPr>
        <p:blipFill>
          <a:blip r:embed="rId13"/>
          <a:stretch>
            <a:fillRect/>
          </a:stretch>
        </p:blipFill>
        <p:spPr>
          <a:xfrm>
            <a:off x="434162" y="452627"/>
            <a:ext cx="506250" cy="697500"/>
          </a:xfrm>
          <a:prstGeom prst="rect">
            <a:avLst/>
          </a:prstGeom>
        </p:spPr>
      </p:pic>
      <p:grpSp>
        <p:nvGrpSpPr>
          <p:cNvPr id="84" name="组合 83">
            <a:extLst>
              <a:ext uri="{FF2B5EF4-FFF2-40B4-BE49-F238E27FC236}">
                <a16:creationId xmlns:a16="http://schemas.microsoft.com/office/drawing/2014/main" id="{0FDAD838-E2DB-2354-817E-633939BDAD64}"/>
              </a:ext>
            </a:extLst>
          </p:cNvPr>
          <p:cNvGrpSpPr/>
          <p:nvPr/>
        </p:nvGrpSpPr>
        <p:grpSpPr>
          <a:xfrm>
            <a:off x="6306447" y="2565126"/>
            <a:ext cx="5013331" cy="954107"/>
            <a:chOff x="6505569" y="1601486"/>
            <a:chExt cx="5013331" cy="954107"/>
          </a:xfrm>
        </p:grpSpPr>
        <p:sp>
          <p:nvSpPr>
            <p:cNvPr id="34" name="矩形: 圆角 33">
              <a:extLst>
                <a:ext uri="{FF2B5EF4-FFF2-40B4-BE49-F238E27FC236}">
                  <a16:creationId xmlns:a16="http://schemas.microsoft.com/office/drawing/2014/main" id="{E09C79B7-A3C2-F914-FA31-6A0316FB210D}"/>
                </a:ext>
              </a:extLst>
            </p:cNvPr>
            <p:cNvSpPr/>
            <p:nvPr/>
          </p:nvSpPr>
          <p:spPr>
            <a:xfrm>
              <a:off x="6505569" y="1681256"/>
              <a:ext cx="5013331" cy="874337"/>
            </a:xfrm>
            <a:prstGeom prst="roundRect">
              <a:avLst/>
            </a:prstGeom>
            <a:gradFill>
              <a:gsLst>
                <a:gs pos="25000">
                  <a:srgbClr val="FDFBC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库_文本框 12">
              <a:extLst>
                <a:ext uri="{FF2B5EF4-FFF2-40B4-BE49-F238E27FC236}">
                  <a16:creationId xmlns:a16="http://schemas.microsoft.com/office/drawing/2014/main" id="{1BA22F73-9DA9-7B72-057C-4DCB04246EBF}"/>
                </a:ext>
              </a:extLst>
            </p:cNvPr>
            <p:cNvSpPr txBox="1"/>
            <p:nvPr>
              <p:custDataLst>
                <p:tags r:id="rId9"/>
              </p:custDataLst>
            </p:nvPr>
          </p:nvSpPr>
          <p:spPr>
            <a:xfrm>
              <a:off x="6805341" y="1601486"/>
              <a:ext cx="3647152" cy="954107"/>
            </a:xfrm>
            <a:prstGeom prst="rect">
              <a:avLst/>
            </a:prstGeom>
            <a:noFill/>
          </p:spPr>
          <p:txBody>
            <a:bodyPr wrap="none" rtlCol="0">
              <a:spAutoFit/>
            </a:bodyPr>
            <a:lstStyle/>
            <a:p>
              <a:r>
                <a:rPr lang="en-US" altLang="zh-CN" sz="3200" b="1" i="1" spc="600" dirty="0">
                  <a:gradFill>
                    <a:gsLst>
                      <a:gs pos="0">
                        <a:srgbClr val="005DFF"/>
                      </a:gs>
                      <a:gs pos="100000">
                        <a:srgbClr val="C048E3"/>
                      </a:gs>
                    </a:gsLst>
                    <a:lin ang="5400000" scaled="1"/>
                  </a:gradFill>
                  <a:latin typeface="微软雅黑" panose="020B0503020204020204" pitchFamily="34" charset="-122"/>
                  <a:ea typeface="微软雅黑" panose="020B0503020204020204" pitchFamily="34" charset="-122"/>
                </a:rPr>
                <a:t>AI+</a:t>
              </a:r>
            </a:p>
            <a:p>
              <a:r>
                <a:rPr lang="zh-CN" altLang="en-US" sz="2400" b="1" i="1" spc="300" dirty="0">
                  <a:latin typeface="微软雅黑" panose="020B0503020204020204" pitchFamily="34" charset="-122"/>
                  <a:ea typeface="微软雅黑" panose="020B0503020204020204" pitchFamily="34" charset="-122"/>
                </a:rPr>
                <a:t>法律领域垂直搜索引擎</a:t>
              </a:r>
            </a:p>
          </p:txBody>
        </p:sp>
      </p:grpSp>
      <p:sp>
        <p:nvSpPr>
          <p:cNvPr id="23" name="PA_库_文本框 12">
            <a:extLst>
              <a:ext uri="{FF2B5EF4-FFF2-40B4-BE49-F238E27FC236}">
                <a16:creationId xmlns:a16="http://schemas.microsoft.com/office/drawing/2014/main" id="{469BAA39-EDB4-97AB-7E41-171DD31B9C24}"/>
              </a:ext>
            </a:extLst>
          </p:cNvPr>
          <p:cNvSpPr txBox="1"/>
          <p:nvPr>
            <p:custDataLst>
              <p:tags r:id="rId6"/>
            </p:custDataLst>
          </p:nvPr>
        </p:nvSpPr>
        <p:spPr>
          <a:xfrm>
            <a:off x="6606219" y="3698245"/>
            <a:ext cx="2146742" cy="307777"/>
          </a:xfrm>
          <a:prstGeom prst="rect">
            <a:avLst/>
          </a:prstGeom>
          <a:noFill/>
        </p:spPr>
        <p:txBody>
          <a:bodyPr vert="horz" wrap="none" rtlCol="0">
            <a:spAutoFit/>
          </a:bodyPr>
          <a:lstStyle/>
          <a:p>
            <a:r>
              <a:rPr lang="zh-CN" altLang="en-US" sz="1400" b="1" i="1" spc="300" dirty="0">
                <a:latin typeface="微软雅黑" panose="020B0503020204020204" pitchFamily="34" charset="-122"/>
                <a:ea typeface="微软雅黑" panose="020B0503020204020204" pitchFamily="34" charset="-122"/>
              </a:rPr>
              <a:t>法意深律，滤芜寻真</a:t>
            </a:r>
          </a:p>
        </p:txBody>
      </p:sp>
      <p:pic>
        <p:nvPicPr>
          <p:cNvPr id="24" name="图片 23">
            <a:extLst>
              <a:ext uri="{FF2B5EF4-FFF2-40B4-BE49-F238E27FC236}">
                <a16:creationId xmlns:a16="http://schemas.microsoft.com/office/drawing/2014/main" id="{DB6AE943-9939-9816-7A4B-CC7326D38258}"/>
              </a:ext>
            </a:extLst>
          </p:cNvPr>
          <p:cNvPicPr>
            <a:picLocks noChangeAspect="1"/>
          </p:cNvPicPr>
          <p:nvPr/>
        </p:nvPicPr>
        <p:blipFill rotWithShape="1">
          <a:blip r:embed="rId14"/>
          <a:srcRect r="14055"/>
          <a:stretch/>
        </p:blipFill>
        <p:spPr>
          <a:xfrm>
            <a:off x="9893676" y="3847482"/>
            <a:ext cx="1770703" cy="2209110"/>
          </a:xfrm>
          <a:prstGeom prst="rect">
            <a:avLst/>
          </a:prstGeom>
        </p:spPr>
      </p:pic>
      <p:sp>
        <p:nvSpPr>
          <p:cNvPr id="26" name="椭圆 25">
            <a:extLst>
              <a:ext uri="{FF2B5EF4-FFF2-40B4-BE49-F238E27FC236}">
                <a16:creationId xmlns:a16="http://schemas.microsoft.com/office/drawing/2014/main" id="{AC22B719-483D-B608-6EA1-699EE9948B4F}"/>
              </a:ext>
            </a:extLst>
          </p:cNvPr>
          <p:cNvSpPr/>
          <p:nvPr/>
        </p:nvSpPr>
        <p:spPr>
          <a:xfrm>
            <a:off x="2262505" y="1641417"/>
            <a:ext cx="3316236" cy="3316236"/>
          </a:xfrm>
          <a:prstGeom prst="ellipse">
            <a:avLst/>
          </a:prstGeom>
          <a:noFill/>
          <a:ln w="57150">
            <a:solidFill>
              <a:srgbClr val="C8ACF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9E4594A3-443A-26DB-0D82-8844A5C6B7A4}"/>
              </a:ext>
            </a:extLst>
          </p:cNvPr>
          <p:cNvGrpSpPr/>
          <p:nvPr/>
        </p:nvGrpSpPr>
        <p:grpSpPr>
          <a:xfrm>
            <a:off x="6661314" y="4540421"/>
            <a:ext cx="3283636" cy="858632"/>
            <a:chOff x="6879508" y="4329861"/>
            <a:chExt cx="3283636" cy="858632"/>
          </a:xfrm>
        </p:grpSpPr>
        <p:sp>
          <p:nvSpPr>
            <p:cNvPr id="30" name="Globally administrate client-focused meta…">
              <a:extLst>
                <a:ext uri="{FF2B5EF4-FFF2-40B4-BE49-F238E27FC236}">
                  <a16:creationId xmlns:a16="http://schemas.microsoft.com/office/drawing/2014/main" id="{60A15CCB-4623-16DE-7C30-2216BE4FEEE0}"/>
                </a:ext>
              </a:extLst>
            </p:cNvPr>
            <p:cNvSpPr txBox="1"/>
            <p:nvPr/>
          </p:nvSpPr>
          <p:spPr>
            <a:xfrm>
              <a:off x="6879508" y="4508874"/>
              <a:ext cx="3283636" cy="3299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sz="1800" b="0">
                  <a:solidFill>
                    <a:srgbClr val="677180"/>
                  </a:solidFill>
                  <a:latin typeface="Aileron Light"/>
                  <a:ea typeface="Aileron Light"/>
                  <a:cs typeface="Aileron Light"/>
                  <a:sym typeface="Aileron Light"/>
                </a:defRPr>
              </a:pPr>
              <a:r>
                <a:rPr lang="zh-CN" altLang="en-US" sz="1600" b="1" dirty="0"/>
                <a:t>汇报人：软工管 </a:t>
              </a:r>
              <a:r>
                <a:rPr lang="en-US" altLang="zh-CN" sz="1600" b="1" dirty="0"/>
                <a:t>G04 </a:t>
              </a:r>
              <a:r>
                <a:rPr lang="zh-CN" altLang="en-US" sz="1600" b="1" dirty="0"/>
                <a:t>小组</a:t>
              </a:r>
              <a:endParaRPr lang="en-US" altLang="zh-CN" sz="1600" b="1" dirty="0"/>
            </a:p>
          </p:txBody>
        </p:sp>
        <p:sp>
          <p:nvSpPr>
            <p:cNvPr id="31" name="Line">
              <a:extLst>
                <a:ext uri="{FF2B5EF4-FFF2-40B4-BE49-F238E27FC236}">
                  <a16:creationId xmlns:a16="http://schemas.microsoft.com/office/drawing/2014/main" id="{29CE6DE8-8201-DD72-1FDB-86B59F06726C}"/>
                </a:ext>
              </a:extLst>
            </p:cNvPr>
            <p:cNvSpPr/>
            <p:nvPr/>
          </p:nvSpPr>
          <p:spPr>
            <a:xfrm>
              <a:off x="6904631" y="4329861"/>
              <a:ext cx="2612204" cy="0"/>
            </a:xfrm>
            <a:prstGeom prst="line">
              <a:avLst/>
            </a:prstGeom>
            <a:noFill/>
            <a:ln w="12700" cap="flat">
              <a:solidFill>
                <a:schemeClr val="accent3">
                  <a:lumMod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Globally administrate client-focused meta…">
              <a:extLst>
                <a:ext uri="{FF2B5EF4-FFF2-40B4-BE49-F238E27FC236}">
                  <a16:creationId xmlns:a16="http://schemas.microsoft.com/office/drawing/2014/main" id="{56C98E15-0CB3-ACFD-7243-02BEFBB1FE8E}"/>
                </a:ext>
              </a:extLst>
            </p:cNvPr>
            <p:cNvSpPr txBox="1"/>
            <p:nvPr/>
          </p:nvSpPr>
          <p:spPr>
            <a:xfrm>
              <a:off x="6879508" y="4857377"/>
              <a:ext cx="3283636" cy="3311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sz="1800" b="0">
                  <a:solidFill>
                    <a:srgbClr val="677180"/>
                  </a:solidFill>
                  <a:latin typeface="Aileron Light"/>
                  <a:ea typeface="Aileron Light"/>
                  <a:cs typeface="Aileron Light"/>
                  <a:sym typeface="Aileron Light"/>
                </a:defRPr>
              </a:pPr>
              <a:r>
                <a:rPr lang="en-US" altLang="zh-CN" sz="1600" b="1" dirty="0">
                  <a:latin typeface="Aileron Light"/>
                </a:rPr>
                <a:t>2023. 11. 1</a:t>
              </a:r>
            </a:p>
          </p:txBody>
        </p:sp>
      </p:grpSp>
      <p:grpSp>
        <p:nvGrpSpPr>
          <p:cNvPr id="43" name="组合 42">
            <a:extLst>
              <a:ext uri="{FF2B5EF4-FFF2-40B4-BE49-F238E27FC236}">
                <a16:creationId xmlns:a16="http://schemas.microsoft.com/office/drawing/2014/main" id="{05E8D1DD-F339-263E-8C77-3CC71246405D}"/>
              </a:ext>
            </a:extLst>
          </p:cNvPr>
          <p:cNvGrpSpPr/>
          <p:nvPr/>
        </p:nvGrpSpPr>
        <p:grpSpPr>
          <a:xfrm flipH="1">
            <a:off x="4069724" y="3259920"/>
            <a:ext cx="1992219" cy="2068240"/>
            <a:chOff x="4086610" y="3520547"/>
            <a:chExt cx="1992219" cy="2068240"/>
          </a:xfrm>
          <a:gradFill>
            <a:gsLst>
              <a:gs pos="25000">
                <a:srgbClr val="E8EAFF"/>
              </a:gs>
              <a:gs pos="100000">
                <a:schemeClr val="bg1"/>
              </a:gs>
            </a:gsLst>
            <a:lin ang="0" scaled="0"/>
          </a:gradFill>
        </p:grpSpPr>
        <p:sp>
          <p:nvSpPr>
            <p:cNvPr id="42" name="椭圆 41">
              <a:extLst>
                <a:ext uri="{FF2B5EF4-FFF2-40B4-BE49-F238E27FC236}">
                  <a16:creationId xmlns:a16="http://schemas.microsoft.com/office/drawing/2014/main" id="{8F96C473-CCDB-F5DD-F3ED-4599EECD0AB5}"/>
                </a:ext>
              </a:extLst>
            </p:cNvPr>
            <p:cNvSpPr/>
            <p:nvPr/>
          </p:nvSpPr>
          <p:spPr>
            <a:xfrm>
              <a:off x="4086610" y="3520547"/>
              <a:ext cx="1992219" cy="2068240"/>
            </a:xfrm>
            <a:prstGeom prst="ellipse">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库_文本框 12">
              <a:extLst>
                <a:ext uri="{FF2B5EF4-FFF2-40B4-BE49-F238E27FC236}">
                  <a16:creationId xmlns:a16="http://schemas.microsoft.com/office/drawing/2014/main" id="{D48C78C1-54B9-A352-FDF6-B3CE24ECADA4}"/>
                </a:ext>
              </a:extLst>
            </p:cNvPr>
            <p:cNvSpPr txBox="1"/>
            <p:nvPr>
              <p:custDataLst>
                <p:tags r:id="rId8"/>
              </p:custDataLst>
            </p:nvPr>
          </p:nvSpPr>
          <p:spPr>
            <a:xfrm>
              <a:off x="4399988" y="3756483"/>
              <a:ext cx="1391728" cy="1446550"/>
            </a:xfrm>
            <a:prstGeom prst="rect">
              <a:avLst/>
            </a:prstGeom>
            <a:grpFill/>
          </p:spPr>
          <p:txBody>
            <a:bodyPr wrap="none" rtlCol="0">
              <a:spAutoFit/>
            </a:bodyPr>
            <a:lstStyle/>
            <a:p>
              <a:r>
                <a:rPr lang="zh-CN" altLang="en-US" sz="8800" b="1" spc="600" dirty="0">
                  <a:ln w="19050">
                    <a:noFill/>
                  </a:ln>
                  <a:gradFill>
                    <a:gsLst>
                      <a:gs pos="0">
                        <a:srgbClr val="005DFF"/>
                      </a:gs>
                      <a:gs pos="100000">
                        <a:srgbClr val="C048E3"/>
                      </a:gs>
                    </a:gsLst>
                    <a:lin ang="5400000" scaled="1"/>
                  </a:gradFill>
                  <a:effectLst>
                    <a:reflection stA="31000" endPos="48000" dist="139700" dir="5400000" sy="-100000" algn="bl" rotWithShape="0"/>
                  </a:effectLst>
                  <a:latin typeface="微软雅黑" panose="020B0503020204020204" pitchFamily="34" charset="-122"/>
                  <a:ea typeface="微软雅黑" panose="020B0503020204020204" pitchFamily="34" charset="-122"/>
                </a:rPr>
                <a:t>镜</a:t>
              </a:r>
            </a:p>
          </p:txBody>
        </p:sp>
      </p:grpSp>
      <p:grpSp>
        <p:nvGrpSpPr>
          <p:cNvPr id="41" name="组合 40">
            <a:extLst>
              <a:ext uri="{FF2B5EF4-FFF2-40B4-BE49-F238E27FC236}">
                <a16:creationId xmlns:a16="http://schemas.microsoft.com/office/drawing/2014/main" id="{E4209170-D96A-85A7-7DE9-8B088257647E}"/>
              </a:ext>
            </a:extLst>
          </p:cNvPr>
          <p:cNvGrpSpPr/>
          <p:nvPr/>
        </p:nvGrpSpPr>
        <p:grpSpPr>
          <a:xfrm>
            <a:off x="1891088" y="1495845"/>
            <a:ext cx="1959058" cy="1959058"/>
            <a:chOff x="1575652" y="1243537"/>
            <a:chExt cx="1959058" cy="1959058"/>
          </a:xfrm>
          <a:gradFill>
            <a:gsLst>
              <a:gs pos="25000">
                <a:srgbClr val="E8EAFF"/>
              </a:gs>
              <a:gs pos="100000">
                <a:schemeClr val="bg1"/>
              </a:gs>
            </a:gsLst>
            <a:lin ang="0" scaled="0"/>
          </a:gradFill>
        </p:grpSpPr>
        <p:sp>
          <p:nvSpPr>
            <p:cNvPr id="40" name="椭圆 39">
              <a:extLst>
                <a:ext uri="{FF2B5EF4-FFF2-40B4-BE49-F238E27FC236}">
                  <a16:creationId xmlns:a16="http://schemas.microsoft.com/office/drawing/2014/main" id="{690AE4D0-30DA-EB8F-4EF5-6568716C7A6D}"/>
                </a:ext>
              </a:extLst>
            </p:cNvPr>
            <p:cNvSpPr/>
            <p:nvPr/>
          </p:nvSpPr>
          <p:spPr>
            <a:xfrm>
              <a:off x="1575652" y="1243537"/>
              <a:ext cx="1959058" cy="1959058"/>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库_文本框 12"/>
            <p:cNvSpPr txBox="1"/>
            <p:nvPr>
              <p:custDataLst>
                <p:tags r:id="rId7"/>
              </p:custDataLst>
            </p:nvPr>
          </p:nvSpPr>
          <p:spPr>
            <a:xfrm>
              <a:off x="1882238" y="1499791"/>
              <a:ext cx="1391728" cy="1446550"/>
            </a:xfrm>
            <a:prstGeom prst="rect">
              <a:avLst/>
            </a:prstGeom>
            <a:grpFill/>
          </p:spPr>
          <p:txBody>
            <a:bodyPr wrap="none" rtlCol="0">
              <a:spAutoFit/>
            </a:bodyPr>
            <a:lstStyle/>
            <a:p>
              <a:r>
                <a:rPr lang="zh-CN" altLang="en-US" sz="8800" b="1" spc="600" dirty="0">
                  <a:ln w="19050">
                    <a:noFill/>
                  </a:ln>
                  <a:gradFill>
                    <a:gsLst>
                      <a:gs pos="0">
                        <a:srgbClr val="005DFF"/>
                      </a:gs>
                      <a:gs pos="100000">
                        <a:srgbClr val="C048E3"/>
                      </a:gs>
                    </a:gsLst>
                    <a:lin ang="5400000" scaled="1"/>
                  </a:gradFill>
                  <a:effectLst>
                    <a:reflection stA="31000" endPos="48000" dist="139700" dir="5400000" sy="-100000" algn="bl" rotWithShape="0"/>
                  </a:effectLst>
                  <a:latin typeface="微软雅黑" panose="020B0503020204020204" pitchFamily="34" charset="-122"/>
                  <a:ea typeface="微软雅黑" panose="020B0503020204020204" pitchFamily="34" charset="-122"/>
                </a:rPr>
                <a:t>律</a:t>
              </a:r>
              <a:endParaRPr lang="en-US" altLang="zh-CN" sz="8800" b="1" spc="600" dirty="0">
                <a:ln w="19050">
                  <a:noFill/>
                </a:ln>
                <a:gradFill>
                  <a:gsLst>
                    <a:gs pos="0">
                      <a:srgbClr val="005DFF"/>
                    </a:gs>
                    <a:gs pos="100000">
                      <a:srgbClr val="C048E3"/>
                    </a:gs>
                  </a:gsLst>
                  <a:lin ang="5400000" scaled="1"/>
                </a:gradFill>
                <a:effectLst>
                  <a:reflection stA="31000" endPos="48000" dist="139700" dir="5400000" sy="-100000" algn="bl" rotWithShape="0"/>
                </a:effectLst>
                <a:latin typeface="微软雅黑" panose="020B0503020204020204" pitchFamily="34" charset="-122"/>
                <a:ea typeface="微软雅黑" panose="020B0503020204020204" pitchFamily="34" charset="-122"/>
              </a:endParaRPr>
            </a:p>
          </p:txBody>
        </p:sp>
      </p:grpSp>
      <p:sp>
        <p:nvSpPr>
          <p:cNvPr id="45" name="椭圆 44">
            <a:extLst>
              <a:ext uri="{FF2B5EF4-FFF2-40B4-BE49-F238E27FC236}">
                <a16:creationId xmlns:a16="http://schemas.microsoft.com/office/drawing/2014/main" id="{07D06FE3-7F98-8D14-B19B-8E6375E9A432}"/>
              </a:ext>
            </a:extLst>
          </p:cNvPr>
          <p:cNvSpPr/>
          <p:nvPr/>
        </p:nvSpPr>
        <p:spPr>
          <a:xfrm>
            <a:off x="1628982" y="4426018"/>
            <a:ext cx="1066034" cy="1066034"/>
          </a:xfrm>
          <a:prstGeom prst="ellipse">
            <a:avLst/>
          </a:prstGeom>
          <a:solidFill>
            <a:srgbClr val="FFABE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81790D5-6352-814E-E8F7-2A148B249605}"/>
              </a:ext>
            </a:extLst>
          </p:cNvPr>
          <p:cNvSpPr/>
          <p:nvPr/>
        </p:nvSpPr>
        <p:spPr>
          <a:xfrm>
            <a:off x="4509603" y="1250586"/>
            <a:ext cx="1681236" cy="1681236"/>
          </a:xfrm>
          <a:prstGeom prst="ellipse">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B787237-769A-3ED8-93C4-02A152C5D503}"/>
              </a:ext>
            </a:extLst>
          </p:cNvPr>
          <p:cNvSpPr/>
          <p:nvPr/>
        </p:nvSpPr>
        <p:spPr>
          <a:xfrm>
            <a:off x="749374" y="3467855"/>
            <a:ext cx="1681236" cy="1681236"/>
          </a:xfrm>
          <a:prstGeom prst="ellipse">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328791AF-4A9C-91FC-D18B-D42039A610EA}"/>
              </a:ext>
            </a:extLst>
          </p:cNvPr>
          <p:cNvSpPr/>
          <p:nvPr/>
        </p:nvSpPr>
        <p:spPr>
          <a:xfrm>
            <a:off x="4258633" y="686065"/>
            <a:ext cx="1066034" cy="1066034"/>
          </a:xfrm>
          <a:prstGeom prst="ellipse">
            <a:avLst/>
          </a:prstGeom>
          <a:solidFill>
            <a:srgbClr val="FFABE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96F4116-E6B6-A1CE-54A1-4A6F84D6810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0549" t="25690" r="19742" b="23937"/>
          <a:stretch/>
        </p:blipFill>
        <p:spPr>
          <a:xfrm>
            <a:off x="3154030" y="2574612"/>
            <a:ext cx="1666933" cy="1406290"/>
          </a:xfrm>
          <a:prstGeom prst="rect">
            <a:avLst/>
          </a:prstGeom>
        </p:spPr>
      </p:pic>
      <p:pic>
        <p:nvPicPr>
          <p:cNvPr id="83" name="图形 82" descr="法槌">
            <a:extLst>
              <a:ext uri="{FF2B5EF4-FFF2-40B4-BE49-F238E27FC236}">
                <a16:creationId xmlns:a16="http://schemas.microsoft.com/office/drawing/2014/main" id="{EB10431F-7F8B-7F64-C50F-E90FD926123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1589992" y="4660226"/>
            <a:ext cx="914400" cy="914400"/>
          </a:xfrm>
          <a:prstGeom prst="rect">
            <a:avLst/>
          </a:prstGeom>
          <a:effectLst/>
        </p:spPr>
      </p:pic>
      <p:pic>
        <p:nvPicPr>
          <p:cNvPr id="5" name="图形 4" descr="正义天平">
            <a:extLst>
              <a:ext uri="{FF2B5EF4-FFF2-40B4-BE49-F238E27FC236}">
                <a16:creationId xmlns:a16="http://schemas.microsoft.com/office/drawing/2014/main" id="{1ADCF351-EEF6-CCFC-DB13-C63DE60FAC0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5048" y="1408744"/>
            <a:ext cx="837466" cy="837466"/>
          </a:xfrm>
          <a:prstGeom prst="rect">
            <a:avLst/>
          </a:prstGeom>
        </p:spPr>
      </p:pic>
    </p:spTree>
    <p:extLst>
      <p:ext uri="{BB962C8B-B14F-4D97-AF65-F5344CB8AC3E}">
        <p14:creationId xmlns:p14="http://schemas.microsoft.com/office/powerpoint/2010/main" val="396884325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1+#ppt_w/2"/>
                                          </p:val>
                                        </p:tav>
                                        <p:tav tm="100000">
                                          <p:val>
                                            <p:strVal val="#ppt_x"/>
                                          </p:val>
                                        </p:tav>
                                      </p:tavLst>
                                    </p:anim>
                                    <p:anim calcmode="lin" valueType="num">
                                      <p:cBhvr additive="base">
                                        <p:cTn id="8"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EFFD6F93-9231-4F5A-81F8-DB4BD9443577}"/>
              </a:ext>
            </a:extLst>
          </p:cNvPr>
          <p:cNvGrpSpPr/>
          <p:nvPr/>
        </p:nvGrpSpPr>
        <p:grpSpPr>
          <a:xfrm>
            <a:off x="434162" y="452627"/>
            <a:ext cx="11313043" cy="5942857"/>
            <a:chOff x="434162" y="452627"/>
            <a:chExt cx="11313043" cy="5942857"/>
          </a:xfrm>
        </p:grpSpPr>
        <p:sp>
          <p:nvSpPr>
            <p:cNvPr id="15" name="矩形 14">
              <a:extLst>
                <a:ext uri="{FF2B5EF4-FFF2-40B4-BE49-F238E27FC236}">
                  <a16:creationId xmlns:a16="http://schemas.microsoft.com/office/drawing/2014/main" id="{A457957D-3EEF-4CC3-A814-18C4058CA4D3}"/>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2982C22-DA59-45A4-B977-D9536CD99D92}"/>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19" name="组合 18">
            <a:extLst>
              <a:ext uri="{FF2B5EF4-FFF2-40B4-BE49-F238E27FC236}">
                <a16:creationId xmlns:a16="http://schemas.microsoft.com/office/drawing/2014/main" id="{E853253B-A796-4193-B8FC-3001689D6F9C}"/>
              </a:ext>
            </a:extLst>
          </p:cNvPr>
          <p:cNvGrpSpPr/>
          <p:nvPr/>
        </p:nvGrpSpPr>
        <p:grpSpPr>
          <a:xfrm>
            <a:off x="0" y="4091097"/>
            <a:ext cx="2005996" cy="2669741"/>
            <a:chOff x="7046219" y="1060088"/>
            <a:chExt cx="3178725" cy="4230503"/>
          </a:xfrm>
        </p:grpSpPr>
        <p:pic>
          <p:nvPicPr>
            <p:cNvPr id="20" name="图片 19">
              <a:extLst>
                <a:ext uri="{FF2B5EF4-FFF2-40B4-BE49-F238E27FC236}">
                  <a16:creationId xmlns:a16="http://schemas.microsoft.com/office/drawing/2014/main" id="{A4480C4A-6A72-4E97-BAB1-8E71D647B973}"/>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1" name="图片 20">
              <a:extLst>
                <a:ext uri="{FF2B5EF4-FFF2-40B4-BE49-F238E27FC236}">
                  <a16:creationId xmlns:a16="http://schemas.microsoft.com/office/drawing/2014/main" id="{11974819-A51E-483C-8357-63017A3DEBBC}"/>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91725"/>
          <a:stretch/>
        </p:blipFill>
        <p:spPr>
          <a:xfrm>
            <a:off x="2805859" y="3790738"/>
            <a:ext cx="6195266" cy="567477"/>
          </a:xfrm>
          <a:prstGeom prst="rect">
            <a:avLst/>
          </a:prstGeom>
        </p:spPr>
      </p:pic>
      <p:sp>
        <p:nvSpPr>
          <p:cNvPr id="4" name="Text 1">
            <a:extLst>
              <a:ext uri="{FF2B5EF4-FFF2-40B4-BE49-F238E27FC236}">
                <a16:creationId xmlns:a16="http://schemas.microsoft.com/office/drawing/2014/main" id="{342DA2AD-8C1B-6803-97A8-C374748DC165}"/>
              </a:ext>
            </a:extLst>
          </p:cNvPr>
          <p:cNvSpPr/>
          <p:nvPr/>
        </p:nvSpPr>
        <p:spPr>
          <a:xfrm>
            <a:off x="4714585" y="512055"/>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03A2E42F-CDC0-4E1F-6FE6-49052D08AB1C}"/>
              </a:ext>
            </a:extLst>
          </p:cNvPr>
          <p:cNvGrpSpPr/>
          <p:nvPr/>
        </p:nvGrpSpPr>
        <p:grpSpPr>
          <a:xfrm>
            <a:off x="2005293" y="2126928"/>
            <a:ext cx="9306402" cy="1168637"/>
            <a:chOff x="2005293" y="2126928"/>
            <a:chExt cx="9306402" cy="1168637"/>
          </a:xfrm>
        </p:grpSpPr>
        <p:grpSp>
          <p:nvGrpSpPr>
            <p:cNvPr id="25" name="组合 24">
              <a:extLst>
                <a:ext uri="{FF2B5EF4-FFF2-40B4-BE49-F238E27FC236}">
                  <a16:creationId xmlns:a16="http://schemas.microsoft.com/office/drawing/2014/main" id="{25E2D788-8A0D-439A-B663-F7D1CCE68871}"/>
                </a:ext>
              </a:extLst>
            </p:cNvPr>
            <p:cNvGrpSpPr/>
            <p:nvPr/>
          </p:nvGrpSpPr>
          <p:grpSpPr>
            <a:xfrm>
              <a:off x="2005293" y="2126928"/>
              <a:ext cx="9306402" cy="984215"/>
              <a:chOff x="731245" y="748336"/>
              <a:chExt cx="9306402" cy="984215"/>
            </a:xfrm>
          </p:grpSpPr>
          <p:sp>
            <p:nvSpPr>
              <p:cNvPr id="39" name="Text 4">
                <a:extLst>
                  <a:ext uri="{FF2B5EF4-FFF2-40B4-BE49-F238E27FC236}">
                    <a16:creationId xmlns:a16="http://schemas.microsoft.com/office/drawing/2014/main" id="{5507468B-8345-4C06-9C7B-DAB176F19E4E}"/>
                  </a:ext>
                </a:extLst>
              </p:cNvPr>
              <p:cNvSpPr/>
              <p:nvPr/>
            </p:nvSpPr>
            <p:spPr>
              <a:xfrm>
                <a:off x="1453360" y="807792"/>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搜索功能</a:t>
                </a:r>
                <a:endParaRPr lang="en-US" sz="2187" dirty="0"/>
              </a:p>
            </p:txBody>
          </p:sp>
          <p:sp>
            <p:nvSpPr>
              <p:cNvPr id="40" name="Text 5">
                <a:extLst>
                  <a:ext uri="{FF2B5EF4-FFF2-40B4-BE49-F238E27FC236}">
                    <a16:creationId xmlns:a16="http://schemas.microsoft.com/office/drawing/2014/main" id="{80F6A3EC-E409-451C-8E3F-07AAF7745118}"/>
                  </a:ext>
                </a:extLst>
              </p:cNvPr>
              <p:cNvSpPr/>
              <p:nvPr/>
            </p:nvSpPr>
            <p:spPr>
              <a:xfrm>
                <a:off x="1453360" y="1377149"/>
                <a:ext cx="8584287" cy="355402"/>
              </a:xfrm>
              <a:prstGeom prst="rect">
                <a:avLst/>
              </a:prstGeom>
              <a:noFill/>
              <a:ln/>
            </p:spPr>
            <p:txBody>
              <a:bodyPr wrap="none" rtlCol="0" anchor="t"/>
              <a:lstStyle/>
              <a:p>
                <a:pPr>
                  <a:lnSpc>
                    <a:spcPts val="2799"/>
                  </a:lnSpc>
                </a:pPr>
                <a:r>
                  <a:rPr lang="zh-CN" altLang="en-US" sz="1750" kern="0" spc="-35" dirty="0">
                    <a:solidFill>
                      <a:srgbClr val="272525"/>
                    </a:solidFill>
                    <a:latin typeface="Source Sans Pro" pitchFamily="34" charset="0"/>
                    <a:ea typeface="Source Sans Pro" pitchFamily="34" charset="-122"/>
                    <a:cs typeface="Source Sans Pro" pitchFamily="34" charset="-120"/>
                  </a:rPr>
                  <a:t>全文检索法律文档，支持布尔搜索、短语匹配和高级搜索选项</a:t>
                </a:r>
                <a:endParaRPr lang="en-US" sz="1750" dirty="0"/>
              </a:p>
            </p:txBody>
          </p:sp>
          <p:grpSp>
            <p:nvGrpSpPr>
              <p:cNvPr id="43" name="组合 42">
                <a:extLst>
                  <a:ext uri="{FF2B5EF4-FFF2-40B4-BE49-F238E27FC236}">
                    <a16:creationId xmlns:a16="http://schemas.microsoft.com/office/drawing/2014/main" id="{FFD5FC32-FDBC-4E6A-8106-1EDBE81CDED7}"/>
                  </a:ext>
                </a:extLst>
              </p:cNvPr>
              <p:cNvGrpSpPr/>
              <p:nvPr/>
            </p:nvGrpSpPr>
            <p:grpSpPr>
              <a:xfrm>
                <a:off x="731245" y="748336"/>
                <a:ext cx="499943" cy="493922"/>
                <a:chOff x="1893295" y="1319836"/>
                <a:chExt cx="499943" cy="493922"/>
              </a:xfrm>
            </p:grpSpPr>
            <p:sp>
              <p:nvSpPr>
                <p:cNvPr id="50" name="PA_库_矩形 5">
                  <a:extLst>
                    <a:ext uri="{FF2B5EF4-FFF2-40B4-BE49-F238E27FC236}">
                      <a16:creationId xmlns:a16="http://schemas.microsoft.com/office/drawing/2014/main" id="{8E90F182-BD0C-42EA-B74D-1ED4C00F825E}"/>
                    </a:ext>
                  </a:extLst>
                </p:cNvPr>
                <p:cNvSpPr/>
                <p:nvPr>
                  <p:custDataLst>
                    <p:tags r:id="rId1"/>
                  </p:custDataLst>
                </p:nvPr>
              </p:nvSpPr>
              <p:spPr>
                <a:xfrm>
                  <a:off x="1893295" y="1319836"/>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51" name="图形 50">
                  <a:extLst>
                    <a:ext uri="{FF2B5EF4-FFF2-40B4-BE49-F238E27FC236}">
                      <a16:creationId xmlns:a16="http://schemas.microsoft.com/office/drawing/2014/main" id="{518AA7F5-177C-44E9-9AAA-B1CD1EC29F4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7559" y="1405454"/>
                  <a:ext cx="311410" cy="311410"/>
                </a:xfrm>
                <a:prstGeom prst="rect">
                  <a:avLst/>
                </a:prstGeom>
              </p:spPr>
            </p:pic>
          </p:grpSp>
        </p:grpSp>
        <p:sp>
          <p:nvSpPr>
            <p:cNvPr id="5" name="矩形: 圆角 4">
              <a:extLst>
                <a:ext uri="{FF2B5EF4-FFF2-40B4-BE49-F238E27FC236}">
                  <a16:creationId xmlns:a16="http://schemas.microsoft.com/office/drawing/2014/main" id="{63483A56-7000-D903-7940-EB7B3B6DEADD}"/>
                </a:ext>
              </a:extLst>
            </p:cNvPr>
            <p:cNvSpPr/>
            <p:nvPr/>
          </p:nvSpPr>
          <p:spPr>
            <a:xfrm>
              <a:off x="2671870" y="2719596"/>
              <a:ext cx="6195266"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376691475"/>
      </p:ext>
    </p:extLst>
  </p:cSld>
  <p:clrMapOvr>
    <a:masterClrMapping/>
  </p:clrMapOvr>
  <mc:AlternateContent xmlns:mc="http://schemas.openxmlformats.org/markup-compatibility/2006" xmlns:p14="http://schemas.microsoft.com/office/powerpoint/2010/main">
    <mc:Choice Requires="p14">
      <p:transition p14:dur="0" advTm="10"/>
    </mc:Choice>
    <mc:Fallback xmlns="">
      <p:transition advTm="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2" name="组合 21">
            <a:extLst>
              <a:ext uri="{FF2B5EF4-FFF2-40B4-BE49-F238E27FC236}">
                <a16:creationId xmlns:a16="http://schemas.microsoft.com/office/drawing/2014/main" id="{758E78D4-9BFF-4D4B-BFE5-851007F8D0C8}"/>
              </a:ext>
            </a:extLst>
          </p:cNvPr>
          <p:cNvGrpSpPr/>
          <p:nvPr/>
        </p:nvGrpSpPr>
        <p:grpSpPr>
          <a:xfrm>
            <a:off x="434162" y="452627"/>
            <a:ext cx="11313043" cy="5942857"/>
            <a:chOff x="434162" y="452627"/>
            <a:chExt cx="11313043" cy="5942857"/>
          </a:xfrm>
        </p:grpSpPr>
        <p:sp>
          <p:nvSpPr>
            <p:cNvPr id="23" name="矩形 22">
              <a:extLst>
                <a:ext uri="{FF2B5EF4-FFF2-40B4-BE49-F238E27FC236}">
                  <a16:creationId xmlns:a16="http://schemas.microsoft.com/office/drawing/2014/main" id="{FF227FEA-F60D-4016-8762-C8E7D4D4F6B3}"/>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33CD1CE3-7728-4BFA-B921-5ED5B85CB7DF}"/>
                </a:ext>
              </a:extLst>
            </p:cNvPr>
            <p:cNvPicPr>
              <a:picLocks noChangeAspect="1"/>
            </p:cNvPicPr>
            <p:nvPr/>
          </p:nvPicPr>
          <p:blipFill>
            <a:blip r:embed="rId4"/>
            <a:stretch>
              <a:fillRect/>
            </a:stretch>
          </p:blipFill>
          <p:spPr>
            <a:xfrm>
              <a:off x="434162" y="452627"/>
              <a:ext cx="506250" cy="697500"/>
            </a:xfrm>
            <a:prstGeom prst="rect">
              <a:avLst/>
            </a:prstGeom>
          </p:spPr>
        </p:pic>
      </p:grpSp>
      <p:grpSp>
        <p:nvGrpSpPr>
          <p:cNvPr id="25" name="组合 24">
            <a:extLst>
              <a:ext uri="{FF2B5EF4-FFF2-40B4-BE49-F238E27FC236}">
                <a16:creationId xmlns:a16="http://schemas.microsoft.com/office/drawing/2014/main" id="{2349ACDB-A6A4-4FE8-B508-E1F7FFD3BAA4}"/>
              </a:ext>
            </a:extLst>
          </p:cNvPr>
          <p:cNvGrpSpPr/>
          <p:nvPr/>
        </p:nvGrpSpPr>
        <p:grpSpPr>
          <a:xfrm>
            <a:off x="0" y="4091097"/>
            <a:ext cx="2005996" cy="2669741"/>
            <a:chOff x="7046219" y="1060088"/>
            <a:chExt cx="3178725" cy="4230503"/>
          </a:xfrm>
        </p:grpSpPr>
        <p:pic>
          <p:nvPicPr>
            <p:cNvPr id="26" name="图片 25">
              <a:extLst>
                <a:ext uri="{FF2B5EF4-FFF2-40B4-BE49-F238E27FC236}">
                  <a16:creationId xmlns:a16="http://schemas.microsoft.com/office/drawing/2014/main" id="{7803F600-95E3-47A4-B5BA-293C3581322B}"/>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27" name="图片 26">
              <a:extLst>
                <a:ext uri="{FF2B5EF4-FFF2-40B4-BE49-F238E27FC236}">
                  <a16:creationId xmlns:a16="http://schemas.microsoft.com/office/drawing/2014/main" id="{676C8F6B-C02F-4A77-8C24-0DB5208879B1}"/>
                </a:ext>
              </a:extLst>
            </p:cNvPr>
            <p:cNvPicPr>
              <a:picLocks noChangeAspect="1"/>
            </p:cNvPicPr>
            <p:nvPr/>
          </p:nvPicPr>
          <p:blipFill>
            <a:blip r:embed="rId6"/>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3337" y="471640"/>
            <a:ext cx="5324009" cy="5893541"/>
          </a:xfrm>
          <a:prstGeom prst="rect">
            <a:avLst/>
          </a:prstGeom>
        </p:spPr>
      </p:pic>
      <p:sp>
        <p:nvSpPr>
          <p:cNvPr id="12" name="Text 1">
            <a:extLst>
              <a:ext uri="{FF2B5EF4-FFF2-40B4-BE49-F238E27FC236}">
                <a16:creationId xmlns:a16="http://schemas.microsoft.com/office/drawing/2014/main" id="{15D3A7F8-D82A-47BC-BF16-74A06646E38D}"/>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821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9" name="组合 18">
            <a:extLst>
              <a:ext uri="{FF2B5EF4-FFF2-40B4-BE49-F238E27FC236}">
                <a16:creationId xmlns:a16="http://schemas.microsoft.com/office/drawing/2014/main" id="{8FEED6C8-D996-4939-B8C7-9D94309CFBAF}"/>
              </a:ext>
            </a:extLst>
          </p:cNvPr>
          <p:cNvGrpSpPr/>
          <p:nvPr/>
        </p:nvGrpSpPr>
        <p:grpSpPr>
          <a:xfrm>
            <a:off x="434162" y="452627"/>
            <a:ext cx="11313043" cy="5942857"/>
            <a:chOff x="434162" y="452627"/>
            <a:chExt cx="11313043" cy="5942857"/>
          </a:xfrm>
        </p:grpSpPr>
        <p:sp>
          <p:nvSpPr>
            <p:cNvPr id="21" name="矩形 20">
              <a:extLst>
                <a:ext uri="{FF2B5EF4-FFF2-40B4-BE49-F238E27FC236}">
                  <a16:creationId xmlns:a16="http://schemas.microsoft.com/office/drawing/2014/main" id="{BC2F6AC8-18D8-486B-A79B-2F422A7DF057}"/>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E3C82631-AC42-44EB-A793-C88DC0A21FF7}"/>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23" name="组合 22">
            <a:extLst>
              <a:ext uri="{FF2B5EF4-FFF2-40B4-BE49-F238E27FC236}">
                <a16:creationId xmlns:a16="http://schemas.microsoft.com/office/drawing/2014/main" id="{AD6E623A-F579-4457-85D3-4EA95D32F08F}"/>
              </a:ext>
            </a:extLst>
          </p:cNvPr>
          <p:cNvGrpSpPr/>
          <p:nvPr/>
        </p:nvGrpSpPr>
        <p:grpSpPr>
          <a:xfrm>
            <a:off x="0" y="4091097"/>
            <a:ext cx="2005996" cy="2669741"/>
            <a:chOff x="7046219" y="1060088"/>
            <a:chExt cx="3178725" cy="4230503"/>
          </a:xfrm>
        </p:grpSpPr>
        <p:pic>
          <p:nvPicPr>
            <p:cNvPr id="24" name="图片 23">
              <a:extLst>
                <a:ext uri="{FF2B5EF4-FFF2-40B4-BE49-F238E27FC236}">
                  <a16:creationId xmlns:a16="http://schemas.microsoft.com/office/drawing/2014/main" id="{EAF2CEB2-E071-4F20-901C-F80BF0D839AC}"/>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5" name="图片 24">
              <a:extLst>
                <a:ext uri="{FF2B5EF4-FFF2-40B4-BE49-F238E27FC236}">
                  <a16:creationId xmlns:a16="http://schemas.microsoft.com/office/drawing/2014/main" id="{395D8E98-7BCE-4194-BE1A-4AF0D4A82ABC}"/>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7885" y="462516"/>
            <a:ext cx="5311714" cy="5879930"/>
          </a:xfrm>
          <a:prstGeom prst="rect">
            <a:avLst/>
          </a:prstGeom>
        </p:spPr>
      </p:pic>
      <p:pic>
        <p:nvPicPr>
          <p:cNvPr id="11" name="图片 10">
            <a:extLst>
              <a:ext uri="{FF2B5EF4-FFF2-40B4-BE49-F238E27FC236}">
                <a16:creationId xmlns:a16="http://schemas.microsoft.com/office/drawing/2014/main" id="{DF650871-0C3C-42C7-A13F-B6FD3FF442F6}"/>
              </a:ext>
            </a:extLst>
          </p:cNvPr>
          <p:cNvPicPr>
            <a:picLocks noChangeAspect="1"/>
          </p:cNvPicPr>
          <p:nvPr/>
        </p:nvPicPr>
        <p:blipFill>
          <a:blip r:embed="rId9"/>
          <a:stretch>
            <a:fillRect/>
          </a:stretch>
        </p:blipFill>
        <p:spPr>
          <a:xfrm>
            <a:off x="6435491" y="1150230"/>
            <a:ext cx="5311714" cy="1366352"/>
          </a:xfrm>
          <a:prstGeom prst="rect">
            <a:avLst/>
          </a:prstGeom>
        </p:spPr>
      </p:pic>
      <p:pic>
        <p:nvPicPr>
          <p:cNvPr id="17" name="图片 16">
            <a:extLst>
              <a:ext uri="{FF2B5EF4-FFF2-40B4-BE49-F238E27FC236}">
                <a16:creationId xmlns:a16="http://schemas.microsoft.com/office/drawing/2014/main" id="{D7E2977E-EB56-49BB-BB25-166A3D1F3E3F}"/>
              </a:ext>
            </a:extLst>
          </p:cNvPr>
          <p:cNvPicPr>
            <a:picLocks noChangeAspect="1"/>
          </p:cNvPicPr>
          <p:nvPr/>
        </p:nvPicPr>
        <p:blipFill>
          <a:blip r:embed="rId9"/>
          <a:stretch>
            <a:fillRect/>
          </a:stretch>
        </p:blipFill>
        <p:spPr>
          <a:xfrm>
            <a:off x="6427887" y="3520289"/>
            <a:ext cx="5311712" cy="1421863"/>
          </a:xfrm>
          <a:prstGeom prst="rect">
            <a:avLst/>
          </a:prstGeom>
        </p:spPr>
      </p:pic>
      <p:pic>
        <p:nvPicPr>
          <p:cNvPr id="18" name="图片 17">
            <a:extLst>
              <a:ext uri="{FF2B5EF4-FFF2-40B4-BE49-F238E27FC236}">
                <a16:creationId xmlns:a16="http://schemas.microsoft.com/office/drawing/2014/main" id="{3BC420BB-2253-43C5-BE4F-7DE984EFC300}"/>
              </a:ext>
            </a:extLst>
          </p:cNvPr>
          <p:cNvPicPr>
            <a:picLocks noChangeAspect="1"/>
          </p:cNvPicPr>
          <p:nvPr/>
        </p:nvPicPr>
        <p:blipFill rotWithShape="1">
          <a:blip r:embed="rId10"/>
          <a:srcRect b="6131"/>
          <a:stretch/>
        </p:blipFill>
        <p:spPr>
          <a:xfrm>
            <a:off x="6427885" y="3786410"/>
            <a:ext cx="5311714" cy="1150622"/>
          </a:xfrm>
          <a:prstGeom prst="rect">
            <a:avLst/>
          </a:prstGeom>
        </p:spPr>
      </p:pic>
      <p:pic>
        <p:nvPicPr>
          <p:cNvPr id="20" name="图片 19">
            <a:extLst>
              <a:ext uri="{FF2B5EF4-FFF2-40B4-BE49-F238E27FC236}">
                <a16:creationId xmlns:a16="http://schemas.microsoft.com/office/drawing/2014/main" id="{A4DF0C75-2286-401B-B812-F1CCE30B22E7}"/>
              </a:ext>
            </a:extLst>
          </p:cNvPr>
          <p:cNvPicPr>
            <a:picLocks noChangeAspect="1"/>
          </p:cNvPicPr>
          <p:nvPr/>
        </p:nvPicPr>
        <p:blipFill>
          <a:blip r:embed="rId11"/>
          <a:stretch>
            <a:fillRect/>
          </a:stretch>
        </p:blipFill>
        <p:spPr>
          <a:xfrm>
            <a:off x="6420281" y="1108397"/>
            <a:ext cx="5311712" cy="1359111"/>
          </a:xfrm>
          <a:prstGeom prst="rect">
            <a:avLst/>
          </a:prstGeom>
        </p:spPr>
      </p:pic>
      <p:sp>
        <p:nvSpPr>
          <p:cNvPr id="5" name="Text 1">
            <a:extLst>
              <a:ext uri="{FF2B5EF4-FFF2-40B4-BE49-F238E27FC236}">
                <a16:creationId xmlns:a16="http://schemas.microsoft.com/office/drawing/2014/main" id="{0B023A05-2C5B-8F85-2D59-5AB64089D6DD}"/>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FC622D19-609A-89A1-A7C8-7D468F5AAFE0}"/>
              </a:ext>
            </a:extLst>
          </p:cNvPr>
          <p:cNvGrpSpPr/>
          <p:nvPr/>
        </p:nvGrpSpPr>
        <p:grpSpPr>
          <a:xfrm>
            <a:off x="1223661" y="2897353"/>
            <a:ext cx="4507506" cy="1143730"/>
            <a:chOff x="1223661" y="2897353"/>
            <a:chExt cx="4507506" cy="1143730"/>
          </a:xfrm>
        </p:grpSpPr>
        <p:grpSp>
          <p:nvGrpSpPr>
            <p:cNvPr id="4" name="组合 3">
              <a:extLst>
                <a:ext uri="{FF2B5EF4-FFF2-40B4-BE49-F238E27FC236}">
                  <a16:creationId xmlns:a16="http://schemas.microsoft.com/office/drawing/2014/main" id="{329BEAC8-1D8D-48E3-85E4-D134DF4A0AA3}"/>
                </a:ext>
              </a:extLst>
            </p:cNvPr>
            <p:cNvGrpSpPr/>
            <p:nvPr/>
          </p:nvGrpSpPr>
          <p:grpSpPr>
            <a:xfrm>
              <a:off x="1223661" y="2897353"/>
              <a:ext cx="4507506" cy="1042762"/>
              <a:chOff x="1019087" y="1979330"/>
              <a:chExt cx="4507506" cy="1042762"/>
            </a:xfrm>
          </p:grpSpPr>
          <p:sp>
            <p:nvSpPr>
              <p:cNvPr id="6" name="Text 8">
                <a:extLst>
                  <a:ext uri="{FF2B5EF4-FFF2-40B4-BE49-F238E27FC236}">
                    <a16:creationId xmlns:a16="http://schemas.microsoft.com/office/drawing/2014/main" id="{FFB37CB2-3CB1-44E9-B3E2-CF90A4D8FD6C}"/>
                  </a:ext>
                </a:extLst>
              </p:cNvPr>
              <p:cNvSpPr/>
              <p:nvPr/>
            </p:nvSpPr>
            <p:spPr>
              <a:xfrm>
                <a:off x="1741203" y="2032556"/>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相关性排序</a:t>
                </a:r>
                <a:endParaRPr lang="en-US" sz="2187" dirty="0"/>
              </a:p>
            </p:txBody>
          </p:sp>
          <p:sp>
            <p:nvSpPr>
              <p:cNvPr id="7" name="Text 9">
                <a:extLst>
                  <a:ext uri="{FF2B5EF4-FFF2-40B4-BE49-F238E27FC236}">
                    <a16:creationId xmlns:a16="http://schemas.microsoft.com/office/drawing/2014/main" id="{473A85EB-CCF1-46CF-ACC4-FA738DF39F55}"/>
                  </a:ext>
                </a:extLst>
              </p:cNvPr>
              <p:cNvSpPr/>
              <p:nvPr/>
            </p:nvSpPr>
            <p:spPr>
              <a:xfrm>
                <a:off x="1741204" y="2601912"/>
                <a:ext cx="3785389" cy="420180"/>
              </a:xfrm>
              <a:prstGeom prst="rect">
                <a:avLst/>
              </a:prstGeom>
              <a:noFill/>
              <a:ln/>
            </p:spPr>
            <p:txBody>
              <a:bodyPr wrap="square" rtlCol="0" anchor="t">
                <a:noAutofit/>
              </a:bodyPr>
              <a:lstStyle/>
              <a:p>
                <a:pPr marL="0" indent="0">
                  <a:lnSpc>
                    <a:spcPts val="2799"/>
                  </a:lnSpc>
                  <a:buNone/>
                </a:pPr>
                <a:r>
                  <a:rPr lang="zh-CN" altLang="en-US" sz="1750" kern="0" spc="-35" dirty="0">
                    <a:solidFill>
                      <a:srgbClr val="272525"/>
                    </a:solidFill>
                    <a:latin typeface="Source Sans Pro" pitchFamily="34" charset="0"/>
                    <a:ea typeface="Source Sans Pro" pitchFamily="34" charset="-122"/>
                    <a:cs typeface="Source Sans Pro" pitchFamily="34" charset="-120"/>
                  </a:rPr>
                  <a:t>精准排序，法律无忧</a:t>
                </a:r>
                <a:endParaRPr lang="en-US" altLang="zh-CN" sz="1750" dirty="0"/>
              </a:p>
            </p:txBody>
          </p:sp>
          <p:grpSp>
            <p:nvGrpSpPr>
              <p:cNvPr id="8" name="组合 7">
                <a:extLst>
                  <a:ext uri="{FF2B5EF4-FFF2-40B4-BE49-F238E27FC236}">
                    <a16:creationId xmlns:a16="http://schemas.microsoft.com/office/drawing/2014/main" id="{2EBB57FD-6EAB-4D83-8566-17E926D857DD}"/>
                  </a:ext>
                </a:extLst>
              </p:cNvPr>
              <p:cNvGrpSpPr/>
              <p:nvPr/>
            </p:nvGrpSpPr>
            <p:grpSpPr>
              <a:xfrm>
                <a:off x="1019087" y="1979330"/>
                <a:ext cx="499943" cy="493922"/>
                <a:chOff x="1893294" y="2722908"/>
                <a:chExt cx="499943" cy="493922"/>
              </a:xfrm>
            </p:grpSpPr>
            <p:sp>
              <p:nvSpPr>
                <p:cNvPr id="9" name="PA_库_矩形 5">
                  <a:extLst>
                    <a:ext uri="{FF2B5EF4-FFF2-40B4-BE49-F238E27FC236}">
                      <a16:creationId xmlns:a16="http://schemas.microsoft.com/office/drawing/2014/main" id="{C1A1B368-C29D-4ACD-AA73-B35954D74EB6}"/>
                    </a:ext>
                  </a:extLst>
                </p:cNvPr>
                <p:cNvSpPr/>
                <p:nvPr>
                  <p:custDataLst>
                    <p:tags r:id="rId1"/>
                  </p:custDataLst>
                </p:nvPr>
              </p:nvSpPr>
              <p:spPr>
                <a:xfrm>
                  <a:off x="1893294" y="2722908"/>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0" name="图形 9">
                  <a:extLst>
                    <a:ext uri="{FF2B5EF4-FFF2-40B4-BE49-F238E27FC236}">
                      <a16:creationId xmlns:a16="http://schemas.microsoft.com/office/drawing/2014/main" id="{0B001A46-C575-4BFE-A36C-AB5DF6AD54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30933" y="2757538"/>
                  <a:ext cx="424662" cy="424662"/>
                </a:xfrm>
                <a:prstGeom prst="rect">
                  <a:avLst/>
                </a:prstGeom>
              </p:spPr>
            </p:pic>
          </p:grpSp>
        </p:grpSp>
        <p:sp>
          <p:nvSpPr>
            <p:cNvPr id="12" name="矩形: 圆角 11">
              <a:extLst>
                <a:ext uri="{FF2B5EF4-FFF2-40B4-BE49-F238E27FC236}">
                  <a16:creationId xmlns:a16="http://schemas.microsoft.com/office/drawing/2014/main" id="{4B31CDDF-4224-1541-CB42-49D79FFC1F88}"/>
                </a:ext>
              </a:extLst>
            </p:cNvPr>
            <p:cNvSpPr/>
            <p:nvPr/>
          </p:nvSpPr>
          <p:spPr>
            <a:xfrm>
              <a:off x="1834702" y="3465114"/>
              <a:ext cx="2333020"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63455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
        <p159:morph option="byObject"/>
      </p:transition>
    </mc:Choice>
    <mc:Fallback xmlns="">
      <p:transition spd="slow" advTm="5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6667" fill="hold" nodeType="afterEffect" p14:presetBounceEnd="16667">
                                      <p:stCondLst>
                                        <p:cond delay="0"/>
                                      </p:stCondLst>
                                      <p:childTnLst>
                                        <p:animMotion origin="layout" path="M -1.04167E-6 1.85185E-6 L 0.00065 0.36065 " pathEditMode="relative" rAng="0" ptsTypes="AA" p14:bounceEnd="16667">
                                          <p:cBhvr>
                                            <p:cTn id="11" dur="1000" fill="hold"/>
                                            <p:tgtEl>
                                              <p:spTgt spid="20"/>
                                            </p:tgtEl>
                                            <p:attrNameLst>
                                              <p:attrName>ppt_x</p:attrName>
                                              <p:attrName>ppt_y</p:attrName>
                                            </p:attrNameLst>
                                          </p:cBhvr>
                                          <p:rCtr x="26" y="18032"/>
                                        </p:animMotion>
                                      </p:childTnLst>
                                    </p:cTn>
                                  </p:par>
                                  <p:par>
                                    <p:cTn id="12" presetID="42" presetClass="path" presetSubtype="0" accel="6667" fill="hold" nodeType="withEffect" p14:presetBounceEnd="16667">
                                      <p:stCondLst>
                                        <p:cond delay="0"/>
                                      </p:stCondLst>
                                      <p:childTnLst>
                                        <p:animMotion origin="layout" path="M -2.08333E-6 3.7037E-7 L -0.00065 -0.36064 " pathEditMode="relative" rAng="0" ptsTypes="AA" p14:bounceEnd="16667">
                                          <p:cBhvr>
                                            <p:cTn id="13" dur="1000" fill="hold"/>
                                            <p:tgtEl>
                                              <p:spTgt spid="18"/>
                                            </p:tgtEl>
                                            <p:attrNameLst>
                                              <p:attrName>ppt_x</p:attrName>
                                              <p:attrName>ppt_y</p:attrName>
                                            </p:attrNameLst>
                                          </p:cBhvr>
                                          <p:rCtr x="39" y="-18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6667" fill="hold" nodeType="afterEffect">
                                      <p:stCondLst>
                                        <p:cond delay="0"/>
                                      </p:stCondLst>
                                      <p:childTnLst>
                                        <p:animMotion origin="layout" path="M -1.04167E-6 1.85185E-6 L 0.00065 0.36065 " pathEditMode="relative" rAng="0" ptsTypes="AA">
                                          <p:cBhvr>
                                            <p:cTn id="11" dur="1000" fill="hold"/>
                                            <p:tgtEl>
                                              <p:spTgt spid="20"/>
                                            </p:tgtEl>
                                            <p:attrNameLst>
                                              <p:attrName>ppt_x</p:attrName>
                                              <p:attrName>ppt_y</p:attrName>
                                            </p:attrNameLst>
                                          </p:cBhvr>
                                          <p:rCtr x="26" y="18032"/>
                                        </p:animMotion>
                                      </p:childTnLst>
                                    </p:cTn>
                                  </p:par>
                                  <p:par>
                                    <p:cTn id="12" presetID="42" presetClass="path" presetSubtype="0" accel="6667" fill="hold" nodeType="withEffect">
                                      <p:stCondLst>
                                        <p:cond delay="0"/>
                                      </p:stCondLst>
                                      <p:childTnLst>
                                        <p:animMotion origin="layout" path="M -2.08333E-6 3.7037E-7 L -0.00065 -0.36064 " pathEditMode="relative" rAng="0" ptsTypes="AA">
                                          <p:cBhvr>
                                            <p:cTn id="13" dur="1000" fill="hold"/>
                                            <p:tgtEl>
                                              <p:spTgt spid="18"/>
                                            </p:tgtEl>
                                            <p:attrNameLst>
                                              <p:attrName>ppt_x</p:attrName>
                                              <p:attrName>ppt_y</p:attrName>
                                            </p:attrNameLst>
                                          </p:cBhvr>
                                          <p:rCtr x="39" y="-18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txBody>
          <a:bodyPr/>
          <a:lstStyle/>
          <a:p>
            <a:endParaRPr lang="zh-CN" altLang="en-US" dirty="0"/>
          </a:p>
        </p:txBody>
      </p:sp>
      <p:grpSp>
        <p:nvGrpSpPr>
          <p:cNvPr id="19" name="组合 18">
            <a:extLst>
              <a:ext uri="{FF2B5EF4-FFF2-40B4-BE49-F238E27FC236}">
                <a16:creationId xmlns:a16="http://schemas.microsoft.com/office/drawing/2014/main" id="{CEFB2B1E-31AE-464B-9E70-9D203D1DDDE5}"/>
              </a:ext>
            </a:extLst>
          </p:cNvPr>
          <p:cNvGrpSpPr/>
          <p:nvPr/>
        </p:nvGrpSpPr>
        <p:grpSpPr>
          <a:xfrm>
            <a:off x="434162" y="452627"/>
            <a:ext cx="11313043" cy="5942857"/>
            <a:chOff x="434162" y="452627"/>
            <a:chExt cx="11313043" cy="5942857"/>
          </a:xfrm>
        </p:grpSpPr>
        <p:sp>
          <p:nvSpPr>
            <p:cNvPr id="21" name="矩形 20">
              <a:extLst>
                <a:ext uri="{FF2B5EF4-FFF2-40B4-BE49-F238E27FC236}">
                  <a16:creationId xmlns:a16="http://schemas.microsoft.com/office/drawing/2014/main" id="{DF6F9216-ABF7-478F-ACC4-F599A348C333}"/>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F005F014-7AD1-4237-A4FC-05385306FF87}"/>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23" name="组合 22">
            <a:extLst>
              <a:ext uri="{FF2B5EF4-FFF2-40B4-BE49-F238E27FC236}">
                <a16:creationId xmlns:a16="http://schemas.microsoft.com/office/drawing/2014/main" id="{145D4618-EFD2-4CF1-BD0E-3FD854FAFCF7}"/>
              </a:ext>
            </a:extLst>
          </p:cNvPr>
          <p:cNvGrpSpPr/>
          <p:nvPr/>
        </p:nvGrpSpPr>
        <p:grpSpPr>
          <a:xfrm>
            <a:off x="0" y="4091097"/>
            <a:ext cx="2005996" cy="2669741"/>
            <a:chOff x="7046219" y="1060088"/>
            <a:chExt cx="3178725" cy="4230503"/>
          </a:xfrm>
        </p:grpSpPr>
        <p:pic>
          <p:nvPicPr>
            <p:cNvPr id="24" name="图片 23">
              <a:extLst>
                <a:ext uri="{FF2B5EF4-FFF2-40B4-BE49-F238E27FC236}">
                  <a16:creationId xmlns:a16="http://schemas.microsoft.com/office/drawing/2014/main" id="{6234CB3D-C236-42AA-A7AC-EAD2DD34A8BC}"/>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5" name="图片 24">
              <a:extLst>
                <a:ext uri="{FF2B5EF4-FFF2-40B4-BE49-F238E27FC236}">
                  <a16:creationId xmlns:a16="http://schemas.microsoft.com/office/drawing/2014/main" id="{B86D13EE-53F5-40B3-B502-054F7E3443B0}"/>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40" y="462516"/>
            <a:ext cx="5346295" cy="5918211"/>
          </a:xfrm>
          <a:prstGeom prst="rect">
            <a:avLst/>
          </a:prstGeom>
        </p:spPr>
      </p:pic>
      <p:pic>
        <p:nvPicPr>
          <p:cNvPr id="11" name="图片 10">
            <a:extLst>
              <a:ext uri="{FF2B5EF4-FFF2-40B4-BE49-F238E27FC236}">
                <a16:creationId xmlns:a16="http://schemas.microsoft.com/office/drawing/2014/main" id="{DF650871-0C3C-42C7-A13F-B6FD3FF442F6}"/>
              </a:ext>
            </a:extLst>
          </p:cNvPr>
          <p:cNvPicPr>
            <a:picLocks noChangeAspect="1"/>
          </p:cNvPicPr>
          <p:nvPr/>
        </p:nvPicPr>
        <p:blipFill>
          <a:blip r:embed="rId9"/>
          <a:stretch>
            <a:fillRect/>
          </a:stretch>
        </p:blipFill>
        <p:spPr>
          <a:xfrm>
            <a:off x="6405346" y="1076962"/>
            <a:ext cx="5331083" cy="1509215"/>
          </a:xfrm>
          <a:prstGeom prst="rect">
            <a:avLst/>
          </a:prstGeom>
        </p:spPr>
      </p:pic>
      <p:pic>
        <p:nvPicPr>
          <p:cNvPr id="17" name="图片 16">
            <a:extLst>
              <a:ext uri="{FF2B5EF4-FFF2-40B4-BE49-F238E27FC236}">
                <a16:creationId xmlns:a16="http://schemas.microsoft.com/office/drawing/2014/main" id="{D7E2977E-EB56-49BB-BB25-166A3D1F3E3F}"/>
              </a:ext>
            </a:extLst>
          </p:cNvPr>
          <p:cNvPicPr>
            <a:picLocks noChangeAspect="1"/>
          </p:cNvPicPr>
          <p:nvPr/>
        </p:nvPicPr>
        <p:blipFill>
          <a:blip r:embed="rId9"/>
          <a:stretch>
            <a:fillRect/>
          </a:stretch>
        </p:blipFill>
        <p:spPr>
          <a:xfrm>
            <a:off x="6397740" y="3722273"/>
            <a:ext cx="5346295" cy="1090887"/>
          </a:xfrm>
          <a:prstGeom prst="rect">
            <a:avLst/>
          </a:prstGeom>
        </p:spPr>
      </p:pic>
      <p:pic>
        <p:nvPicPr>
          <p:cNvPr id="18" name="图片 17">
            <a:extLst>
              <a:ext uri="{FF2B5EF4-FFF2-40B4-BE49-F238E27FC236}">
                <a16:creationId xmlns:a16="http://schemas.microsoft.com/office/drawing/2014/main" id="{3BC420BB-2253-43C5-BE4F-7DE984EFC300}"/>
              </a:ext>
            </a:extLst>
          </p:cNvPr>
          <p:cNvPicPr>
            <a:picLocks noChangeAspect="1"/>
          </p:cNvPicPr>
          <p:nvPr/>
        </p:nvPicPr>
        <p:blipFill rotWithShape="1">
          <a:blip r:embed="rId10"/>
          <a:srcRect b="6131"/>
          <a:stretch/>
        </p:blipFill>
        <p:spPr>
          <a:xfrm>
            <a:off x="6397740" y="3826381"/>
            <a:ext cx="5346295" cy="1158113"/>
          </a:xfrm>
          <a:prstGeom prst="rect">
            <a:avLst/>
          </a:prstGeom>
        </p:spPr>
      </p:pic>
      <p:pic>
        <p:nvPicPr>
          <p:cNvPr id="20" name="图片 19">
            <a:extLst>
              <a:ext uri="{FF2B5EF4-FFF2-40B4-BE49-F238E27FC236}">
                <a16:creationId xmlns:a16="http://schemas.microsoft.com/office/drawing/2014/main" id="{A4DF0C75-2286-401B-B812-F1CCE30B22E7}"/>
              </a:ext>
            </a:extLst>
          </p:cNvPr>
          <p:cNvPicPr>
            <a:picLocks noChangeAspect="1"/>
          </p:cNvPicPr>
          <p:nvPr/>
        </p:nvPicPr>
        <p:blipFill>
          <a:blip r:embed="rId11"/>
          <a:stretch>
            <a:fillRect/>
          </a:stretch>
        </p:blipFill>
        <p:spPr>
          <a:xfrm>
            <a:off x="6390135" y="1114524"/>
            <a:ext cx="5346294" cy="1367959"/>
          </a:xfrm>
          <a:prstGeom prst="rect">
            <a:avLst/>
          </a:prstGeom>
        </p:spPr>
      </p:pic>
      <p:sp>
        <p:nvSpPr>
          <p:cNvPr id="5" name="Text 1">
            <a:extLst>
              <a:ext uri="{FF2B5EF4-FFF2-40B4-BE49-F238E27FC236}">
                <a16:creationId xmlns:a16="http://schemas.microsoft.com/office/drawing/2014/main" id="{20A78D41-8A29-8285-1559-BFA198F68793}"/>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15EDB2DD-AB99-F3DD-9407-7F2BF1B28F45}"/>
              </a:ext>
            </a:extLst>
          </p:cNvPr>
          <p:cNvGrpSpPr/>
          <p:nvPr/>
        </p:nvGrpSpPr>
        <p:grpSpPr>
          <a:xfrm>
            <a:off x="1223661" y="2897353"/>
            <a:ext cx="4507506" cy="1143730"/>
            <a:chOff x="1223661" y="2897353"/>
            <a:chExt cx="4507506" cy="1143730"/>
          </a:xfrm>
        </p:grpSpPr>
        <p:grpSp>
          <p:nvGrpSpPr>
            <p:cNvPr id="4" name="组合 3">
              <a:extLst>
                <a:ext uri="{FF2B5EF4-FFF2-40B4-BE49-F238E27FC236}">
                  <a16:creationId xmlns:a16="http://schemas.microsoft.com/office/drawing/2014/main" id="{329BEAC8-1D8D-48E3-85E4-D134DF4A0AA3}"/>
                </a:ext>
              </a:extLst>
            </p:cNvPr>
            <p:cNvGrpSpPr/>
            <p:nvPr/>
          </p:nvGrpSpPr>
          <p:grpSpPr>
            <a:xfrm>
              <a:off x="1223661" y="2897353"/>
              <a:ext cx="4507506" cy="1042762"/>
              <a:chOff x="1019087" y="1979330"/>
              <a:chExt cx="4507506" cy="1042762"/>
            </a:xfrm>
          </p:grpSpPr>
          <p:sp>
            <p:nvSpPr>
              <p:cNvPr id="6" name="Text 8">
                <a:extLst>
                  <a:ext uri="{FF2B5EF4-FFF2-40B4-BE49-F238E27FC236}">
                    <a16:creationId xmlns:a16="http://schemas.microsoft.com/office/drawing/2014/main" id="{FFB37CB2-3CB1-44E9-B3E2-CF90A4D8FD6C}"/>
                  </a:ext>
                </a:extLst>
              </p:cNvPr>
              <p:cNvSpPr/>
              <p:nvPr/>
            </p:nvSpPr>
            <p:spPr>
              <a:xfrm>
                <a:off x="1741203" y="2032556"/>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相关性排序</a:t>
                </a:r>
                <a:endParaRPr lang="en-US" sz="2187" dirty="0"/>
              </a:p>
            </p:txBody>
          </p:sp>
          <p:sp>
            <p:nvSpPr>
              <p:cNvPr id="7" name="Text 9">
                <a:extLst>
                  <a:ext uri="{FF2B5EF4-FFF2-40B4-BE49-F238E27FC236}">
                    <a16:creationId xmlns:a16="http://schemas.microsoft.com/office/drawing/2014/main" id="{473A85EB-CCF1-46CF-ACC4-FA738DF39F55}"/>
                  </a:ext>
                </a:extLst>
              </p:cNvPr>
              <p:cNvSpPr/>
              <p:nvPr/>
            </p:nvSpPr>
            <p:spPr>
              <a:xfrm>
                <a:off x="1741204" y="2601912"/>
                <a:ext cx="3785389" cy="420180"/>
              </a:xfrm>
              <a:prstGeom prst="rect">
                <a:avLst/>
              </a:prstGeom>
              <a:noFill/>
              <a:ln/>
            </p:spPr>
            <p:txBody>
              <a:bodyPr wrap="square" rtlCol="0" anchor="t">
                <a:noAutofit/>
              </a:bodyPr>
              <a:lstStyle/>
              <a:p>
                <a:pPr marL="0" indent="0">
                  <a:lnSpc>
                    <a:spcPts val="2799"/>
                  </a:lnSpc>
                  <a:buNone/>
                </a:pPr>
                <a:r>
                  <a:rPr lang="zh-CN" altLang="en-US" sz="1750" kern="0" spc="-35" dirty="0">
                    <a:solidFill>
                      <a:srgbClr val="272525"/>
                    </a:solidFill>
                    <a:latin typeface="Source Sans Pro" pitchFamily="34" charset="0"/>
                    <a:ea typeface="Source Sans Pro" pitchFamily="34" charset="-122"/>
                    <a:cs typeface="Source Sans Pro" pitchFamily="34" charset="-120"/>
                  </a:rPr>
                  <a:t>精准排序，法律无忧</a:t>
                </a:r>
                <a:endParaRPr lang="en-US" altLang="zh-CN" sz="1750" dirty="0"/>
              </a:p>
            </p:txBody>
          </p:sp>
          <p:grpSp>
            <p:nvGrpSpPr>
              <p:cNvPr id="8" name="组合 7">
                <a:extLst>
                  <a:ext uri="{FF2B5EF4-FFF2-40B4-BE49-F238E27FC236}">
                    <a16:creationId xmlns:a16="http://schemas.microsoft.com/office/drawing/2014/main" id="{2EBB57FD-6EAB-4D83-8566-17E926D857DD}"/>
                  </a:ext>
                </a:extLst>
              </p:cNvPr>
              <p:cNvGrpSpPr/>
              <p:nvPr/>
            </p:nvGrpSpPr>
            <p:grpSpPr>
              <a:xfrm>
                <a:off x="1019087" y="1979330"/>
                <a:ext cx="499943" cy="493922"/>
                <a:chOff x="1893294" y="2722908"/>
                <a:chExt cx="499943" cy="493922"/>
              </a:xfrm>
            </p:grpSpPr>
            <p:sp>
              <p:nvSpPr>
                <p:cNvPr id="9" name="PA_库_矩形 5">
                  <a:extLst>
                    <a:ext uri="{FF2B5EF4-FFF2-40B4-BE49-F238E27FC236}">
                      <a16:creationId xmlns:a16="http://schemas.microsoft.com/office/drawing/2014/main" id="{C1A1B368-C29D-4ACD-AA73-B35954D74EB6}"/>
                    </a:ext>
                  </a:extLst>
                </p:cNvPr>
                <p:cNvSpPr/>
                <p:nvPr>
                  <p:custDataLst>
                    <p:tags r:id="rId1"/>
                  </p:custDataLst>
                </p:nvPr>
              </p:nvSpPr>
              <p:spPr>
                <a:xfrm>
                  <a:off x="1893294" y="2722908"/>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0" name="图形 9">
                  <a:extLst>
                    <a:ext uri="{FF2B5EF4-FFF2-40B4-BE49-F238E27FC236}">
                      <a16:creationId xmlns:a16="http://schemas.microsoft.com/office/drawing/2014/main" id="{0B001A46-C575-4BFE-A36C-AB5DF6AD54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30933" y="2757538"/>
                  <a:ext cx="424662" cy="424662"/>
                </a:xfrm>
                <a:prstGeom prst="rect">
                  <a:avLst/>
                </a:prstGeom>
              </p:spPr>
            </p:pic>
          </p:grpSp>
        </p:grpSp>
        <p:sp>
          <p:nvSpPr>
            <p:cNvPr id="12" name="矩形: 圆角 11">
              <a:extLst>
                <a:ext uri="{FF2B5EF4-FFF2-40B4-BE49-F238E27FC236}">
                  <a16:creationId xmlns:a16="http://schemas.microsoft.com/office/drawing/2014/main" id="{F715E1AD-338C-D906-01D4-40DA666FFFEA}"/>
                </a:ext>
              </a:extLst>
            </p:cNvPr>
            <p:cNvSpPr/>
            <p:nvPr/>
          </p:nvSpPr>
          <p:spPr>
            <a:xfrm>
              <a:off x="1834702" y="3465114"/>
              <a:ext cx="2333020"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699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3" name="组合 12">
            <a:extLst>
              <a:ext uri="{FF2B5EF4-FFF2-40B4-BE49-F238E27FC236}">
                <a16:creationId xmlns:a16="http://schemas.microsoft.com/office/drawing/2014/main" id="{0EA8DE01-BD03-4DF5-8F60-333FEC08FB64}"/>
              </a:ext>
            </a:extLst>
          </p:cNvPr>
          <p:cNvGrpSpPr/>
          <p:nvPr/>
        </p:nvGrpSpPr>
        <p:grpSpPr>
          <a:xfrm>
            <a:off x="447970" y="441895"/>
            <a:ext cx="11323676" cy="5961786"/>
            <a:chOff x="434162" y="452627"/>
            <a:chExt cx="11323676" cy="5961786"/>
          </a:xfrm>
        </p:grpSpPr>
        <p:sp>
          <p:nvSpPr>
            <p:cNvPr id="14" name="矩形 13">
              <a:extLst>
                <a:ext uri="{FF2B5EF4-FFF2-40B4-BE49-F238E27FC236}">
                  <a16:creationId xmlns:a16="http://schemas.microsoft.com/office/drawing/2014/main" id="{18469B21-C606-4040-99E9-407A35A84C3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63E5750C-00E3-42D2-B774-FA02BB68B2B8}"/>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17" name="组合 16">
            <a:extLst>
              <a:ext uri="{FF2B5EF4-FFF2-40B4-BE49-F238E27FC236}">
                <a16:creationId xmlns:a16="http://schemas.microsoft.com/office/drawing/2014/main" id="{92DE3ABE-4356-4CB2-A729-736FA92D2A42}"/>
              </a:ext>
            </a:extLst>
          </p:cNvPr>
          <p:cNvGrpSpPr/>
          <p:nvPr/>
        </p:nvGrpSpPr>
        <p:grpSpPr>
          <a:xfrm>
            <a:off x="0" y="4091097"/>
            <a:ext cx="2005996" cy="2669741"/>
            <a:chOff x="7046219" y="1060088"/>
            <a:chExt cx="3178725" cy="4230503"/>
          </a:xfrm>
        </p:grpSpPr>
        <p:pic>
          <p:nvPicPr>
            <p:cNvPr id="18" name="图片 17">
              <a:extLst>
                <a:ext uri="{FF2B5EF4-FFF2-40B4-BE49-F238E27FC236}">
                  <a16:creationId xmlns:a16="http://schemas.microsoft.com/office/drawing/2014/main" id="{4D9FD319-EBD3-4F09-8161-3CA205E78A3A}"/>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19" name="图片 18">
              <a:extLst>
                <a:ext uri="{FF2B5EF4-FFF2-40B4-BE49-F238E27FC236}">
                  <a16:creationId xmlns:a16="http://schemas.microsoft.com/office/drawing/2014/main" id="{98816A1B-24E1-4E6B-A004-E9A8D1231ECA}"/>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35" y="463683"/>
            <a:ext cx="5346295" cy="5918211"/>
          </a:xfrm>
          <a:prstGeom prst="rect">
            <a:avLst/>
          </a:prstGeom>
        </p:spPr>
      </p:pic>
      <p:sp>
        <p:nvSpPr>
          <p:cNvPr id="5" name="Text 1">
            <a:extLst>
              <a:ext uri="{FF2B5EF4-FFF2-40B4-BE49-F238E27FC236}">
                <a16:creationId xmlns:a16="http://schemas.microsoft.com/office/drawing/2014/main" id="{1C54164A-343A-D1B0-B7BA-7371FB975C78}"/>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DB0DAE12-EF55-3292-4476-3DD6B434C84C}"/>
              </a:ext>
            </a:extLst>
          </p:cNvPr>
          <p:cNvGrpSpPr/>
          <p:nvPr/>
        </p:nvGrpSpPr>
        <p:grpSpPr>
          <a:xfrm>
            <a:off x="1223661" y="2897353"/>
            <a:ext cx="4507506" cy="1143730"/>
            <a:chOff x="1223661" y="2897353"/>
            <a:chExt cx="4507506" cy="1143730"/>
          </a:xfrm>
        </p:grpSpPr>
        <p:grpSp>
          <p:nvGrpSpPr>
            <p:cNvPr id="4" name="组合 3">
              <a:extLst>
                <a:ext uri="{FF2B5EF4-FFF2-40B4-BE49-F238E27FC236}">
                  <a16:creationId xmlns:a16="http://schemas.microsoft.com/office/drawing/2014/main" id="{329BEAC8-1D8D-48E3-85E4-D134DF4A0AA3}"/>
                </a:ext>
              </a:extLst>
            </p:cNvPr>
            <p:cNvGrpSpPr/>
            <p:nvPr/>
          </p:nvGrpSpPr>
          <p:grpSpPr>
            <a:xfrm>
              <a:off x="1223661" y="2897353"/>
              <a:ext cx="4507506" cy="1042762"/>
              <a:chOff x="1019087" y="1979330"/>
              <a:chExt cx="4507506" cy="1042762"/>
            </a:xfrm>
          </p:grpSpPr>
          <p:sp>
            <p:nvSpPr>
              <p:cNvPr id="6" name="Text 8">
                <a:extLst>
                  <a:ext uri="{FF2B5EF4-FFF2-40B4-BE49-F238E27FC236}">
                    <a16:creationId xmlns:a16="http://schemas.microsoft.com/office/drawing/2014/main" id="{FFB37CB2-3CB1-44E9-B3E2-CF90A4D8FD6C}"/>
                  </a:ext>
                </a:extLst>
              </p:cNvPr>
              <p:cNvSpPr/>
              <p:nvPr/>
            </p:nvSpPr>
            <p:spPr>
              <a:xfrm>
                <a:off x="1741203" y="2032556"/>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相关性排序</a:t>
                </a:r>
                <a:endParaRPr lang="en-US" sz="2187" dirty="0"/>
              </a:p>
            </p:txBody>
          </p:sp>
          <p:sp>
            <p:nvSpPr>
              <p:cNvPr id="7" name="Text 9">
                <a:extLst>
                  <a:ext uri="{FF2B5EF4-FFF2-40B4-BE49-F238E27FC236}">
                    <a16:creationId xmlns:a16="http://schemas.microsoft.com/office/drawing/2014/main" id="{473A85EB-CCF1-46CF-ACC4-FA738DF39F55}"/>
                  </a:ext>
                </a:extLst>
              </p:cNvPr>
              <p:cNvSpPr/>
              <p:nvPr/>
            </p:nvSpPr>
            <p:spPr>
              <a:xfrm>
                <a:off x="1741204" y="2601912"/>
                <a:ext cx="3785389" cy="420180"/>
              </a:xfrm>
              <a:prstGeom prst="rect">
                <a:avLst/>
              </a:prstGeom>
              <a:noFill/>
              <a:ln/>
            </p:spPr>
            <p:txBody>
              <a:bodyPr wrap="square" rtlCol="0" anchor="t">
                <a:noAutofit/>
              </a:bodyPr>
              <a:lstStyle/>
              <a:p>
                <a:pPr marL="0" indent="0">
                  <a:lnSpc>
                    <a:spcPts val="2799"/>
                  </a:lnSpc>
                  <a:buNone/>
                </a:pPr>
                <a:r>
                  <a:rPr lang="zh-CN" altLang="en-US" sz="1750" kern="0" spc="-35" dirty="0">
                    <a:solidFill>
                      <a:srgbClr val="272525"/>
                    </a:solidFill>
                    <a:latin typeface="微软雅黑" panose="020B0503020204020204" pitchFamily="34" charset="-122"/>
                    <a:ea typeface="微软雅黑" panose="020B0503020204020204" pitchFamily="34" charset="-122"/>
                    <a:cs typeface="Source Sans Pro" pitchFamily="34" charset="-120"/>
                  </a:rPr>
                  <a:t>精准排序，法律无忧</a:t>
                </a:r>
                <a:endParaRPr lang="en-US" sz="175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EBB57FD-6EAB-4D83-8566-17E926D857DD}"/>
                  </a:ext>
                </a:extLst>
              </p:cNvPr>
              <p:cNvGrpSpPr/>
              <p:nvPr/>
            </p:nvGrpSpPr>
            <p:grpSpPr>
              <a:xfrm>
                <a:off x="1019087" y="1979330"/>
                <a:ext cx="499943" cy="493922"/>
                <a:chOff x="1893294" y="2722908"/>
                <a:chExt cx="499943" cy="493922"/>
              </a:xfrm>
            </p:grpSpPr>
            <p:sp>
              <p:nvSpPr>
                <p:cNvPr id="9" name="PA_库_矩形 5">
                  <a:extLst>
                    <a:ext uri="{FF2B5EF4-FFF2-40B4-BE49-F238E27FC236}">
                      <a16:creationId xmlns:a16="http://schemas.microsoft.com/office/drawing/2014/main" id="{C1A1B368-C29D-4ACD-AA73-B35954D74EB6}"/>
                    </a:ext>
                  </a:extLst>
                </p:cNvPr>
                <p:cNvSpPr/>
                <p:nvPr>
                  <p:custDataLst>
                    <p:tags r:id="rId1"/>
                  </p:custDataLst>
                </p:nvPr>
              </p:nvSpPr>
              <p:spPr>
                <a:xfrm>
                  <a:off x="1893294" y="2722908"/>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0" name="图形 9">
                  <a:extLst>
                    <a:ext uri="{FF2B5EF4-FFF2-40B4-BE49-F238E27FC236}">
                      <a16:creationId xmlns:a16="http://schemas.microsoft.com/office/drawing/2014/main" id="{0B001A46-C575-4BFE-A36C-AB5DF6AD543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0933" y="2757538"/>
                  <a:ext cx="424662" cy="424662"/>
                </a:xfrm>
                <a:prstGeom prst="rect">
                  <a:avLst/>
                </a:prstGeom>
              </p:spPr>
            </p:pic>
          </p:grpSp>
        </p:grpSp>
        <p:sp>
          <p:nvSpPr>
            <p:cNvPr id="11" name="矩形: 圆角 10">
              <a:extLst>
                <a:ext uri="{FF2B5EF4-FFF2-40B4-BE49-F238E27FC236}">
                  <a16:creationId xmlns:a16="http://schemas.microsoft.com/office/drawing/2014/main" id="{B5C8A54A-475E-DF26-AC7A-7977B0429238}"/>
                </a:ext>
              </a:extLst>
            </p:cNvPr>
            <p:cNvSpPr/>
            <p:nvPr/>
          </p:nvSpPr>
          <p:spPr>
            <a:xfrm>
              <a:off x="1834702" y="3465114"/>
              <a:ext cx="2333020"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18483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0" name="组合 19">
            <a:extLst>
              <a:ext uri="{FF2B5EF4-FFF2-40B4-BE49-F238E27FC236}">
                <a16:creationId xmlns:a16="http://schemas.microsoft.com/office/drawing/2014/main" id="{34A320EC-04F6-40A8-8073-0649D6BE5C42}"/>
              </a:ext>
            </a:extLst>
          </p:cNvPr>
          <p:cNvGrpSpPr/>
          <p:nvPr/>
        </p:nvGrpSpPr>
        <p:grpSpPr>
          <a:xfrm>
            <a:off x="447970" y="441895"/>
            <a:ext cx="11323676" cy="5961786"/>
            <a:chOff x="434162" y="452627"/>
            <a:chExt cx="11323676" cy="5961786"/>
          </a:xfrm>
        </p:grpSpPr>
        <p:sp>
          <p:nvSpPr>
            <p:cNvPr id="21" name="矩形 20">
              <a:extLst>
                <a:ext uri="{FF2B5EF4-FFF2-40B4-BE49-F238E27FC236}">
                  <a16:creationId xmlns:a16="http://schemas.microsoft.com/office/drawing/2014/main" id="{0380551D-024C-4B7F-9775-7F1734EDD855}"/>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DDCDBA27-A351-4F35-81B9-E46284C9B8FC}"/>
                </a:ext>
              </a:extLst>
            </p:cNvPr>
            <p:cNvPicPr>
              <a:picLocks noChangeAspect="1"/>
            </p:cNvPicPr>
            <p:nvPr/>
          </p:nvPicPr>
          <p:blipFill>
            <a:blip r:embed="rId4"/>
            <a:stretch>
              <a:fillRect/>
            </a:stretch>
          </p:blipFill>
          <p:spPr>
            <a:xfrm>
              <a:off x="434162" y="452627"/>
              <a:ext cx="506250" cy="697500"/>
            </a:xfrm>
            <a:prstGeom prst="rect">
              <a:avLst/>
            </a:prstGeom>
          </p:spPr>
        </p:pic>
      </p:grpSp>
      <p:grpSp>
        <p:nvGrpSpPr>
          <p:cNvPr id="23" name="组合 22">
            <a:extLst>
              <a:ext uri="{FF2B5EF4-FFF2-40B4-BE49-F238E27FC236}">
                <a16:creationId xmlns:a16="http://schemas.microsoft.com/office/drawing/2014/main" id="{F9A28587-DEB0-4D8B-B5AD-3C225B0F6833}"/>
              </a:ext>
            </a:extLst>
          </p:cNvPr>
          <p:cNvGrpSpPr/>
          <p:nvPr/>
        </p:nvGrpSpPr>
        <p:grpSpPr>
          <a:xfrm>
            <a:off x="0" y="4091097"/>
            <a:ext cx="2005996" cy="2669741"/>
            <a:chOff x="7046219" y="1060088"/>
            <a:chExt cx="3178725" cy="4230503"/>
          </a:xfrm>
        </p:grpSpPr>
        <p:pic>
          <p:nvPicPr>
            <p:cNvPr id="24" name="图片 23">
              <a:extLst>
                <a:ext uri="{FF2B5EF4-FFF2-40B4-BE49-F238E27FC236}">
                  <a16:creationId xmlns:a16="http://schemas.microsoft.com/office/drawing/2014/main" id="{FEE771A6-E56D-4D09-B61E-4D4BA43FD3EC}"/>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25" name="图片 24">
              <a:extLst>
                <a:ext uri="{FF2B5EF4-FFF2-40B4-BE49-F238E27FC236}">
                  <a16:creationId xmlns:a16="http://schemas.microsoft.com/office/drawing/2014/main" id="{B9F99833-B11E-4761-9486-2B0AFAE3BBD9}"/>
                </a:ext>
              </a:extLst>
            </p:cNvPr>
            <p:cNvPicPr>
              <a:picLocks noChangeAspect="1"/>
            </p:cNvPicPr>
            <p:nvPr/>
          </p:nvPicPr>
          <p:blipFill>
            <a:blip r:embed="rId6"/>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55092" b="25128"/>
          <a:stretch/>
        </p:blipFill>
        <p:spPr>
          <a:xfrm>
            <a:off x="5576380" y="2914266"/>
            <a:ext cx="6195266" cy="1356528"/>
          </a:xfrm>
          <a:prstGeom prst="rect">
            <a:avLst/>
          </a:prstGeom>
        </p:spPr>
      </p:pic>
      <p:sp>
        <p:nvSpPr>
          <p:cNvPr id="4" name="Text 1">
            <a:extLst>
              <a:ext uri="{FF2B5EF4-FFF2-40B4-BE49-F238E27FC236}">
                <a16:creationId xmlns:a16="http://schemas.microsoft.com/office/drawing/2014/main" id="{EC7D5F8C-2522-11F9-6DAB-3D1691D8CAC6}"/>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62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0" name="组合 19">
            <a:extLst>
              <a:ext uri="{FF2B5EF4-FFF2-40B4-BE49-F238E27FC236}">
                <a16:creationId xmlns:a16="http://schemas.microsoft.com/office/drawing/2014/main" id="{47D69067-CB59-40FD-BC5B-5769828C17F8}"/>
              </a:ext>
            </a:extLst>
          </p:cNvPr>
          <p:cNvGrpSpPr/>
          <p:nvPr/>
        </p:nvGrpSpPr>
        <p:grpSpPr>
          <a:xfrm>
            <a:off x="447970" y="441895"/>
            <a:ext cx="11323676" cy="5961786"/>
            <a:chOff x="434162" y="452627"/>
            <a:chExt cx="11323676" cy="5961786"/>
          </a:xfrm>
        </p:grpSpPr>
        <p:sp>
          <p:nvSpPr>
            <p:cNvPr id="21" name="矩形 20">
              <a:extLst>
                <a:ext uri="{FF2B5EF4-FFF2-40B4-BE49-F238E27FC236}">
                  <a16:creationId xmlns:a16="http://schemas.microsoft.com/office/drawing/2014/main" id="{59F979FC-3F6B-4C8E-898B-928A8E11497C}"/>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B24BB556-4A0A-4B2A-8586-E6E8F876EDB2}"/>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23" name="组合 22">
            <a:extLst>
              <a:ext uri="{FF2B5EF4-FFF2-40B4-BE49-F238E27FC236}">
                <a16:creationId xmlns:a16="http://schemas.microsoft.com/office/drawing/2014/main" id="{2AC630A8-A5CC-4CF0-B127-FA7EBC943750}"/>
              </a:ext>
            </a:extLst>
          </p:cNvPr>
          <p:cNvGrpSpPr/>
          <p:nvPr/>
        </p:nvGrpSpPr>
        <p:grpSpPr>
          <a:xfrm>
            <a:off x="0" y="4091097"/>
            <a:ext cx="2005996" cy="2669741"/>
            <a:chOff x="7046219" y="1060088"/>
            <a:chExt cx="3178725" cy="4230503"/>
          </a:xfrm>
        </p:grpSpPr>
        <p:pic>
          <p:nvPicPr>
            <p:cNvPr id="24" name="图片 23">
              <a:extLst>
                <a:ext uri="{FF2B5EF4-FFF2-40B4-BE49-F238E27FC236}">
                  <a16:creationId xmlns:a16="http://schemas.microsoft.com/office/drawing/2014/main" id="{B688A43C-D851-4F9A-88ED-99E81142E49C}"/>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5" name="图片 24">
              <a:extLst>
                <a:ext uri="{FF2B5EF4-FFF2-40B4-BE49-F238E27FC236}">
                  <a16:creationId xmlns:a16="http://schemas.microsoft.com/office/drawing/2014/main" id="{2653AE08-02E8-4CA4-B671-4C02837DDD99}"/>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5092" b="25128"/>
          <a:stretch/>
        </p:blipFill>
        <p:spPr>
          <a:xfrm>
            <a:off x="5574706" y="2914266"/>
            <a:ext cx="6195266" cy="1356528"/>
          </a:xfrm>
          <a:prstGeom prst="rect">
            <a:avLst/>
          </a:prstGeom>
        </p:spPr>
      </p:pic>
      <p:pic>
        <p:nvPicPr>
          <p:cNvPr id="5" name="图片 4">
            <a:extLst>
              <a:ext uri="{FF2B5EF4-FFF2-40B4-BE49-F238E27FC236}">
                <a16:creationId xmlns:a16="http://schemas.microsoft.com/office/drawing/2014/main" id="{563D948E-02E5-4595-977D-39C7D9B41068}"/>
              </a:ext>
            </a:extLst>
          </p:cNvPr>
          <p:cNvPicPr>
            <a:picLocks noChangeAspect="1"/>
          </p:cNvPicPr>
          <p:nvPr/>
        </p:nvPicPr>
        <p:blipFill rotWithShape="1">
          <a:blip r:embed="rId9"/>
          <a:srcRect l="299"/>
          <a:stretch/>
        </p:blipFill>
        <p:spPr>
          <a:xfrm>
            <a:off x="5574706" y="2947164"/>
            <a:ext cx="6195266" cy="1223362"/>
          </a:xfrm>
          <a:prstGeom prst="rect">
            <a:avLst/>
          </a:prstGeom>
        </p:spPr>
      </p:pic>
      <p:sp>
        <p:nvSpPr>
          <p:cNvPr id="4" name="Text 1">
            <a:extLst>
              <a:ext uri="{FF2B5EF4-FFF2-40B4-BE49-F238E27FC236}">
                <a16:creationId xmlns:a16="http://schemas.microsoft.com/office/drawing/2014/main" id="{795DF554-B0AD-1FB2-BD3B-EF3BA4615015}"/>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D701428-62CF-AB47-039E-E25C6AC7C100}"/>
              </a:ext>
            </a:extLst>
          </p:cNvPr>
          <p:cNvGrpSpPr/>
          <p:nvPr/>
        </p:nvGrpSpPr>
        <p:grpSpPr>
          <a:xfrm>
            <a:off x="1223661" y="2914266"/>
            <a:ext cx="3612660" cy="1126817"/>
            <a:chOff x="1223661" y="2914266"/>
            <a:chExt cx="3612660" cy="1126817"/>
          </a:xfrm>
        </p:grpSpPr>
        <p:grpSp>
          <p:nvGrpSpPr>
            <p:cNvPr id="13" name="组合 12">
              <a:extLst>
                <a:ext uri="{FF2B5EF4-FFF2-40B4-BE49-F238E27FC236}">
                  <a16:creationId xmlns:a16="http://schemas.microsoft.com/office/drawing/2014/main" id="{4CFFA263-9C9C-413E-A460-B2678849791D}"/>
                </a:ext>
              </a:extLst>
            </p:cNvPr>
            <p:cNvGrpSpPr/>
            <p:nvPr/>
          </p:nvGrpSpPr>
          <p:grpSpPr>
            <a:xfrm>
              <a:off x="1223661" y="2914266"/>
              <a:ext cx="3612660" cy="989279"/>
              <a:chOff x="1893293" y="4108455"/>
              <a:chExt cx="3612660" cy="989279"/>
            </a:xfrm>
          </p:grpSpPr>
          <p:sp>
            <p:nvSpPr>
              <p:cNvPr id="14" name="Text 12">
                <a:extLst>
                  <a:ext uri="{FF2B5EF4-FFF2-40B4-BE49-F238E27FC236}">
                    <a16:creationId xmlns:a16="http://schemas.microsoft.com/office/drawing/2014/main" id="{428E1908-3FB1-4D0D-9643-E3DE24941DAE}"/>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监控和更新</a:t>
                </a:r>
                <a:endParaRPr lang="en-US" sz="2187" dirty="0"/>
              </a:p>
            </p:txBody>
          </p:sp>
          <p:sp>
            <p:nvSpPr>
              <p:cNvPr id="15" name="Text 13">
                <a:extLst>
                  <a:ext uri="{FF2B5EF4-FFF2-40B4-BE49-F238E27FC236}">
                    <a16:creationId xmlns:a16="http://schemas.microsoft.com/office/drawing/2014/main" id="{3E553796-A151-4A72-9F49-FD8068AF487B}"/>
                  </a:ext>
                </a:extLst>
              </p:cNvPr>
              <p:cNvSpPr/>
              <p:nvPr/>
            </p:nvSpPr>
            <p:spPr>
              <a:xfrm>
                <a:off x="2615411" y="4742332"/>
                <a:ext cx="2890542" cy="355402"/>
              </a:xfrm>
              <a:prstGeom prst="rect">
                <a:avLst/>
              </a:prstGeom>
              <a:noFill/>
              <a:ln/>
            </p:spPr>
            <p:txBody>
              <a:bodyPr wrap="square" rtlCol="0" anchor="t"/>
              <a:lstStyle/>
              <a:p>
                <a:pPr marL="0" indent="0">
                  <a:lnSpc>
                    <a:spcPts val="2799"/>
                  </a:lnSpc>
                  <a:buNone/>
                </a:pPr>
                <a:r>
                  <a:rPr lang="zh-CN" altLang="en-US" sz="1750" kern="0" spc="-35" dirty="0">
                    <a:solidFill>
                      <a:srgbClr val="272525"/>
                    </a:solidFill>
                    <a:latin typeface="Source Sans Pro" pitchFamily="34" charset="0"/>
                    <a:ea typeface="Source Sans Pro" pitchFamily="34" charset="-122"/>
                    <a:cs typeface="Source Sans Pro" pitchFamily="34" charset="-120"/>
                  </a:rPr>
                  <a:t>法律变化，尽在掌握</a:t>
                </a:r>
                <a:endParaRPr lang="en-US" altLang="zh-CN" sz="1750" dirty="0"/>
              </a:p>
            </p:txBody>
          </p:sp>
          <p:grpSp>
            <p:nvGrpSpPr>
              <p:cNvPr id="17" name="组合 16">
                <a:extLst>
                  <a:ext uri="{FF2B5EF4-FFF2-40B4-BE49-F238E27FC236}">
                    <a16:creationId xmlns:a16="http://schemas.microsoft.com/office/drawing/2014/main" id="{252BBA67-AF42-45CF-A197-9E1D547F1C2C}"/>
                  </a:ext>
                </a:extLst>
              </p:cNvPr>
              <p:cNvGrpSpPr/>
              <p:nvPr/>
            </p:nvGrpSpPr>
            <p:grpSpPr>
              <a:xfrm>
                <a:off x="1893293" y="4108455"/>
                <a:ext cx="499943" cy="493922"/>
                <a:chOff x="1893293" y="4108455"/>
                <a:chExt cx="499943" cy="493922"/>
              </a:xfrm>
            </p:grpSpPr>
            <p:sp>
              <p:nvSpPr>
                <p:cNvPr id="18" name="PA_库_矩形 5">
                  <a:extLst>
                    <a:ext uri="{FF2B5EF4-FFF2-40B4-BE49-F238E27FC236}">
                      <a16:creationId xmlns:a16="http://schemas.microsoft.com/office/drawing/2014/main" id="{5F8619E4-390A-4C73-AF53-307754E249B0}"/>
                    </a:ext>
                  </a:extLst>
                </p:cNvPr>
                <p:cNvSpPr/>
                <p:nvPr>
                  <p:custDataLst>
                    <p:tags r:id="rId1"/>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9" name="图形 18">
                  <a:extLst>
                    <a:ext uri="{FF2B5EF4-FFF2-40B4-BE49-F238E27FC236}">
                      <a16:creationId xmlns:a16="http://schemas.microsoft.com/office/drawing/2014/main" id="{8DD4258B-4617-42D0-B347-AFC8EB3E974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70251" y="4192123"/>
                  <a:ext cx="336306" cy="336306"/>
                </a:xfrm>
                <a:prstGeom prst="rect">
                  <a:avLst/>
                </a:prstGeom>
              </p:spPr>
            </p:pic>
          </p:grpSp>
        </p:grpSp>
        <p:sp>
          <p:nvSpPr>
            <p:cNvPr id="6" name="矩形: 圆角 5">
              <a:extLst>
                <a:ext uri="{FF2B5EF4-FFF2-40B4-BE49-F238E27FC236}">
                  <a16:creationId xmlns:a16="http://schemas.microsoft.com/office/drawing/2014/main" id="{FD5D6328-3F8A-D09B-7838-C9C2EF9D7603}"/>
                </a:ext>
              </a:extLst>
            </p:cNvPr>
            <p:cNvSpPr/>
            <p:nvPr/>
          </p:nvSpPr>
          <p:spPr>
            <a:xfrm>
              <a:off x="1834702" y="3465114"/>
              <a:ext cx="2333020"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61863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100000" fill="hold" nodeType="afterEffect" p14:presetBounceEnd="33333">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33333">
                                          <p:cBhvr additive="base">
                                            <p:cTn id="12" dur="1500" fill="hold"/>
                                            <p:tgtEl>
                                              <p:spTgt spid="5"/>
                                            </p:tgtEl>
                                            <p:attrNameLst>
                                              <p:attrName>ppt_x</p:attrName>
                                            </p:attrNameLst>
                                          </p:cBhvr>
                                          <p:tavLst>
                                            <p:tav tm="0">
                                              <p:val>
                                                <p:strVal val="#ppt_x"/>
                                              </p:val>
                                            </p:tav>
                                            <p:tav tm="100000">
                                              <p:val>
                                                <p:strVal val="#ppt_x"/>
                                              </p:val>
                                            </p:tav>
                                          </p:tavLst>
                                        </p:anim>
                                        <p:anim calcmode="lin" valueType="num" p14:bounceEnd="33333">
                                          <p:cBhvr additive="base">
                                            <p:cTn id="13" dur="1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10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500" fill="hold"/>
                                            <p:tgtEl>
                                              <p:spTgt spid="5"/>
                                            </p:tgtEl>
                                            <p:attrNameLst>
                                              <p:attrName>ppt_x</p:attrName>
                                            </p:attrNameLst>
                                          </p:cBhvr>
                                          <p:tavLst>
                                            <p:tav tm="0">
                                              <p:val>
                                                <p:strVal val="#ppt_x"/>
                                              </p:val>
                                            </p:tav>
                                            <p:tav tm="100000">
                                              <p:val>
                                                <p:strVal val="#ppt_x"/>
                                              </p:val>
                                            </p:tav>
                                          </p:tavLst>
                                        </p:anim>
                                        <p:anim calcmode="lin" valueType="num">
                                          <p:cBhvr additive="base">
                                            <p:cTn id="13" dur="1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0" name="组合 19">
            <a:extLst>
              <a:ext uri="{FF2B5EF4-FFF2-40B4-BE49-F238E27FC236}">
                <a16:creationId xmlns:a16="http://schemas.microsoft.com/office/drawing/2014/main" id="{BB57F918-3704-447C-8B86-C150C6A1E63C}"/>
              </a:ext>
            </a:extLst>
          </p:cNvPr>
          <p:cNvGrpSpPr/>
          <p:nvPr/>
        </p:nvGrpSpPr>
        <p:grpSpPr>
          <a:xfrm>
            <a:off x="447970" y="441895"/>
            <a:ext cx="11323676" cy="5961786"/>
            <a:chOff x="434162" y="452627"/>
            <a:chExt cx="11323676" cy="5961786"/>
          </a:xfrm>
        </p:grpSpPr>
        <p:sp>
          <p:nvSpPr>
            <p:cNvPr id="21" name="矩形 20">
              <a:extLst>
                <a:ext uri="{FF2B5EF4-FFF2-40B4-BE49-F238E27FC236}">
                  <a16:creationId xmlns:a16="http://schemas.microsoft.com/office/drawing/2014/main" id="{1E02C92C-894D-4F10-8490-CD33EDE35BD8}"/>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850A8719-FC7D-4EE7-A41D-6A59725FD0AE}"/>
                </a:ext>
              </a:extLst>
            </p:cNvPr>
            <p:cNvPicPr>
              <a:picLocks noChangeAspect="1"/>
            </p:cNvPicPr>
            <p:nvPr/>
          </p:nvPicPr>
          <p:blipFill>
            <a:blip r:embed="rId6"/>
            <a:stretch>
              <a:fillRect/>
            </a:stretch>
          </p:blipFill>
          <p:spPr>
            <a:xfrm>
              <a:off x="434162" y="452627"/>
              <a:ext cx="506250" cy="697500"/>
            </a:xfrm>
            <a:prstGeom prst="rect">
              <a:avLst/>
            </a:prstGeom>
          </p:spPr>
        </p:pic>
      </p:grpSp>
      <p:grpSp>
        <p:nvGrpSpPr>
          <p:cNvPr id="23" name="组合 22">
            <a:extLst>
              <a:ext uri="{FF2B5EF4-FFF2-40B4-BE49-F238E27FC236}">
                <a16:creationId xmlns:a16="http://schemas.microsoft.com/office/drawing/2014/main" id="{098CFB50-52FC-44FB-874B-FB8830160F59}"/>
              </a:ext>
            </a:extLst>
          </p:cNvPr>
          <p:cNvGrpSpPr/>
          <p:nvPr/>
        </p:nvGrpSpPr>
        <p:grpSpPr>
          <a:xfrm>
            <a:off x="0" y="4091097"/>
            <a:ext cx="2005996" cy="2669741"/>
            <a:chOff x="7046219" y="1060088"/>
            <a:chExt cx="3178725" cy="4230503"/>
          </a:xfrm>
        </p:grpSpPr>
        <p:pic>
          <p:nvPicPr>
            <p:cNvPr id="24" name="图片 23">
              <a:extLst>
                <a:ext uri="{FF2B5EF4-FFF2-40B4-BE49-F238E27FC236}">
                  <a16:creationId xmlns:a16="http://schemas.microsoft.com/office/drawing/2014/main" id="{DEAE8985-E8C2-4352-80CF-E7B39B23A2D9}"/>
                </a:ext>
              </a:extLst>
            </p:cNvPr>
            <p:cNvPicPr>
              <a:picLocks noChangeAspect="1"/>
            </p:cNvPicPr>
            <p:nvPr/>
          </p:nvPicPr>
          <p:blipFill>
            <a:blip r:embed="rId7"/>
            <a:stretch>
              <a:fillRect/>
            </a:stretch>
          </p:blipFill>
          <p:spPr>
            <a:xfrm>
              <a:off x="8211194" y="1060088"/>
              <a:ext cx="2013750" cy="4151250"/>
            </a:xfrm>
            <a:prstGeom prst="rect">
              <a:avLst/>
            </a:prstGeom>
          </p:spPr>
        </p:pic>
        <p:pic>
          <p:nvPicPr>
            <p:cNvPr id="25" name="图片 24">
              <a:extLst>
                <a:ext uri="{FF2B5EF4-FFF2-40B4-BE49-F238E27FC236}">
                  <a16:creationId xmlns:a16="http://schemas.microsoft.com/office/drawing/2014/main" id="{4CF862EF-3778-4A2B-B84E-642C9C0F96DD}"/>
                </a:ext>
              </a:extLst>
            </p:cNvPr>
            <p:cNvPicPr>
              <a:picLocks noChangeAspect="1"/>
            </p:cNvPicPr>
            <p:nvPr/>
          </p:nvPicPr>
          <p:blipFill>
            <a:blip r:embed="rId8"/>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55092" b="25128"/>
          <a:stretch/>
        </p:blipFill>
        <p:spPr>
          <a:xfrm>
            <a:off x="5574703" y="2914266"/>
            <a:ext cx="6195266" cy="1356528"/>
          </a:xfrm>
          <a:prstGeom prst="rect">
            <a:avLst/>
          </a:prstGeom>
        </p:spPr>
      </p:pic>
      <p:grpSp>
        <p:nvGrpSpPr>
          <p:cNvPr id="13" name="组合 12">
            <a:extLst>
              <a:ext uri="{FF2B5EF4-FFF2-40B4-BE49-F238E27FC236}">
                <a16:creationId xmlns:a16="http://schemas.microsoft.com/office/drawing/2014/main" id="{4CFFA263-9C9C-413E-A460-B2678849791D}"/>
              </a:ext>
            </a:extLst>
          </p:cNvPr>
          <p:cNvGrpSpPr/>
          <p:nvPr/>
        </p:nvGrpSpPr>
        <p:grpSpPr>
          <a:xfrm>
            <a:off x="1223661" y="2914266"/>
            <a:ext cx="3612660" cy="989279"/>
            <a:chOff x="1893293" y="4108455"/>
            <a:chExt cx="3612660" cy="989279"/>
          </a:xfrm>
        </p:grpSpPr>
        <p:sp>
          <p:nvSpPr>
            <p:cNvPr id="14" name="Text 12">
              <a:extLst>
                <a:ext uri="{FF2B5EF4-FFF2-40B4-BE49-F238E27FC236}">
                  <a16:creationId xmlns:a16="http://schemas.microsoft.com/office/drawing/2014/main" id="{428E1908-3FB1-4D0D-9643-E3DE24941DAE}"/>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监控和更新</a:t>
              </a:r>
              <a:endParaRPr lang="en-US" sz="2187" dirty="0"/>
            </a:p>
          </p:txBody>
        </p:sp>
        <p:sp>
          <p:nvSpPr>
            <p:cNvPr id="15" name="Text 13">
              <a:extLst>
                <a:ext uri="{FF2B5EF4-FFF2-40B4-BE49-F238E27FC236}">
                  <a16:creationId xmlns:a16="http://schemas.microsoft.com/office/drawing/2014/main" id="{3E553796-A151-4A72-9F49-FD8068AF487B}"/>
                </a:ext>
              </a:extLst>
            </p:cNvPr>
            <p:cNvSpPr/>
            <p:nvPr/>
          </p:nvSpPr>
          <p:spPr>
            <a:xfrm>
              <a:off x="2615411" y="4742332"/>
              <a:ext cx="2890542" cy="355402"/>
            </a:xfrm>
            <a:prstGeom prst="rect">
              <a:avLst/>
            </a:prstGeom>
            <a:noFill/>
            <a:ln/>
          </p:spPr>
          <p:txBody>
            <a:bodyPr wrap="square" rtlCol="0" anchor="t"/>
            <a:lstStyle/>
            <a:p>
              <a:pPr marL="0" indent="0">
                <a:lnSpc>
                  <a:spcPts val="2799"/>
                </a:lnSpc>
                <a:buNone/>
              </a:pPr>
              <a:r>
                <a:rPr lang="zh-CN" altLang="en-US" sz="1750" kern="0" spc="-35" dirty="0">
                  <a:solidFill>
                    <a:srgbClr val="272525"/>
                  </a:solidFill>
                  <a:latin typeface="Source Sans Pro" pitchFamily="34" charset="0"/>
                  <a:ea typeface="Source Sans Pro" pitchFamily="34" charset="-122"/>
                  <a:cs typeface="Source Sans Pro" pitchFamily="34" charset="-120"/>
                </a:rPr>
                <a:t>法律变化，尽在掌握</a:t>
              </a:r>
              <a:endParaRPr lang="en-US" sz="1750" dirty="0"/>
            </a:p>
          </p:txBody>
        </p:sp>
        <p:grpSp>
          <p:nvGrpSpPr>
            <p:cNvPr id="17" name="组合 16">
              <a:extLst>
                <a:ext uri="{FF2B5EF4-FFF2-40B4-BE49-F238E27FC236}">
                  <a16:creationId xmlns:a16="http://schemas.microsoft.com/office/drawing/2014/main" id="{252BBA67-AF42-45CF-A197-9E1D547F1C2C}"/>
                </a:ext>
              </a:extLst>
            </p:cNvPr>
            <p:cNvGrpSpPr/>
            <p:nvPr/>
          </p:nvGrpSpPr>
          <p:grpSpPr>
            <a:xfrm>
              <a:off x="1893293" y="4108455"/>
              <a:ext cx="499943" cy="493922"/>
              <a:chOff x="1893293" y="4108455"/>
              <a:chExt cx="499943" cy="493922"/>
            </a:xfrm>
          </p:grpSpPr>
          <p:sp>
            <p:nvSpPr>
              <p:cNvPr id="18" name="PA_库_矩形 5">
                <a:extLst>
                  <a:ext uri="{FF2B5EF4-FFF2-40B4-BE49-F238E27FC236}">
                    <a16:creationId xmlns:a16="http://schemas.microsoft.com/office/drawing/2014/main" id="{5F8619E4-390A-4C73-AF53-307754E249B0}"/>
                  </a:ext>
                </a:extLst>
              </p:cNvPr>
              <p:cNvSpPr/>
              <p:nvPr>
                <p:custDataLst>
                  <p:tags r:id="rId2"/>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9" name="图形 18">
                <a:extLst>
                  <a:ext uri="{FF2B5EF4-FFF2-40B4-BE49-F238E27FC236}">
                    <a16:creationId xmlns:a16="http://schemas.microsoft.com/office/drawing/2014/main" id="{8DD4258B-4617-42D0-B347-AFC8EB3E974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70251" y="4192123"/>
                <a:ext cx="336306" cy="336306"/>
              </a:xfrm>
              <a:prstGeom prst="rect">
                <a:avLst/>
              </a:prstGeom>
            </p:spPr>
          </p:pic>
        </p:grpSp>
      </p:grpSp>
      <p:pic>
        <p:nvPicPr>
          <p:cNvPr id="5" name="图片 4">
            <a:extLst>
              <a:ext uri="{FF2B5EF4-FFF2-40B4-BE49-F238E27FC236}">
                <a16:creationId xmlns:a16="http://schemas.microsoft.com/office/drawing/2014/main" id="{563D948E-02E5-4595-977D-39C7D9B41068}"/>
              </a:ext>
            </a:extLst>
          </p:cNvPr>
          <p:cNvPicPr>
            <a:picLocks noChangeAspect="1"/>
          </p:cNvPicPr>
          <p:nvPr/>
        </p:nvPicPr>
        <p:blipFill rotWithShape="1">
          <a:blip r:embed="rId12"/>
          <a:srcRect l="299"/>
          <a:stretch/>
        </p:blipFill>
        <p:spPr>
          <a:xfrm>
            <a:off x="5574703" y="2947164"/>
            <a:ext cx="6195266" cy="1223362"/>
          </a:xfrm>
          <a:prstGeom prst="rect">
            <a:avLst/>
          </a:prstGeom>
        </p:spPr>
      </p:pic>
      <p:sp>
        <p:nvSpPr>
          <p:cNvPr id="7" name="Text 1">
            <a:extLst>
              <a:ext uri="{FF2B5EF4-FFF2-40B4-BE49-F238E27FC236}">
                <a16:creationId xmlns:a16="http://schemas.microsoft.com/office/drawing/2014/main" id="{9EC2E298-BEC2-4B99-26E6-CD2EBDC4DE84}"/>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D6329D0C-83B6-A665-E194-B362258D3090}"/>
              </a:ext>
            </a:extLst>
          </p:cNvPr>
          <p:cNvGrpSpPr/>
          <p:nvPr/>
        </p:nvGrpSpPr>
        <p:grpSpPr>
          <a:xfrm>
            <a:off x="1223661" y="2914266"/>
            <a:ext cx="3612660" cy="1126817"/>
            <a:chOff x="1223661" y="2914266"/>
            <a:chExt cx="3612660" cy="1126817"/>
          </a:xfrm>
        </p:grpSpPr>
        <p:grpSp>
          <p:nvGrpSpPr>
            <p:cNvPr id="9" name="组合 8">
              <a:extLst>
                <a:ext uri="{FF2B5EF4-FFF2-40B4-BE49-F238E27FC236}">
                  <a16:creationId xmlns:a16="http://schemas.microsoft.com/office/drawing/2014/main" id="{6207B085-6DD5-C792-DBA6-9056FF827393}"/>
                </a:ext>
              </a:extLst>
            </p:cNvPr>
            <p:cNvGrpSpPr/>
            <p:nvPr/>
          </p:nvGrpSpPr>
          <p:grpSpPr>
            <a:xfrm>
              <a:off x="1223661" y="2914266"/>
              <a:ext cx="3612660" cy="989279"/>
              <a:chOff x="1893293" y="4108455"/>
              <a:chExt cx="3612660" cy="989279"/>
            </a:xfrm>
          </p:grpSpPr>
          <p:sp>
            <p:nvSpPr>
              <p:cNvPr id="11" name="Text 12">
                <a:extLst>
                  <a:ext uri="{FF2B5EF4-FFF2-40B4-BE49-F238E27FC236}">
                    <a16:creationId xmlns:a16="http://schemas.microsoft.com/office/drawing/2014/main" id="{9738F920-9F1D-3EC9-9673-F104AE78368B}"/>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监控和更新</a:t>
                </a:r>
                <a:endParaRPr lang="en-US" sz="2187" dirty="0"/>
              </a:p>
            </p:txBody>
          </p:sp>
          <p:sp>
            <p:nvSpPr>
              <p:cNvPr id="12" name="Text 13">
                <a:extLst>
                  <a:ext uri="{FF2B5EF4-FFF2-40B4-BE49-F238E27FC236}">
                    <a16:creationId xmlns:a16="http://schemas.microsoft.com/office/drawing/2014/main" id="{73033EEF-A4CC-23E0-9A6B-A8666F6B13E2}"/>
                  </a:ext>
                </a:extLst>
              </p:cNvPr>
              <p:cNvSpPr/>
              <p:nvPr/>
            </p:nvSpPr>
            <p:spPr>
              <a:xfrm>
                <a:off x="2615411" y="4742332"/>
                <a:ext cx="2890542" cy="355402"/>
              </a:xfrm>
              <a:prstGeom prst="rect">
                <a:avLst/>
              </a:prstGeom>
              <a:noFill/>
              <a:ln/>
            </p:spPr>
            <p:txBody>
              <a:bodyPr wrap="square" rtlCol="0" anchor="t"/>
              <a:lstStyle/>
              <a:p>
                <a:pPr marL="0" indent="0">
                  <a:lnSpc>
                    <a:spcPts val="2799"/>
                  </a:lnSpc>
                  <a:buNone/>
                </a:pPr>
                <a:r>
                  <a:rPr lang="zh-CN" altLang="en-US" sz="1750" kern="0" spc="-35" dirty="0">
                    <a:solidFill>
                      <a:srgbClr val="272525"/>
                    </a:solidFill>
                    <a:latin typeface="Source Sans Pro" pitchFamily="34" charset="0"/>
                    <a:ea typeface="Source Sans Pro" pitchFamily="34" charset="-122"/>
                    <a:cs typeface="Source Sans Pro" pitchFamily="34" charset="-120"/>
                  </a:rPr>
                  <a:t>法律变化，尽在掌握</a:t>
                </a:r>
                <a:endParaRPr lang="en-US" altLang="zh-CN" sz="1750" dirty="0"/>
              </a:p>
            </p:txBody>
          </p:sp>
          <p:grpSp>
            <p:nvGrpSpPr>
              <p:cNvPr id="26" name="组合 25">
                <a:extLst>
                  <a:ext uri="{FF2B5EF4-FFF2-40B4-BE49-F238E27FC236}">
                    <a16:creationId xmlns:a16="http://schemas.microsoft.com/office/drawing/2014/main" id="{0F4F9FCE-C74D-4727-47EE-15C9738B8BE0}"/>
                  </a:ext>
                </a:extLst>
              </p:cNvPr>
              <p:cNvGrpSpPr/>
              <p:nvPr/>
            </p:nvGrpSpPr>
            <p:grpSpPr>
              <a:xfrm>
                <a:off x="1893293" y="4108455"/>
                <a:ext cx="499943" cy="493922"/>
                <a:chOff x="1893293" y="4108455"/>
                <a:chExt cx="499943" cy="493922"/>
              </a:xfrm>
            </p:grpSpPr>
            <p:sp>
              <p:nvSpPr>
                <p:cNvPr id="27" name="PA_库_矩形 5">
                  <a:extLst>
                    <a:ext uri="{FF2B5EF4-FFF2-40B4-BE49-F238E27FC236}">
                      <a16:creationId xmlns:a16="http://schemas.microsoft.com/office/drawing/2014/main" id="{D81ACCBE-B816-8111-876D-3198499C19B6}"/>
                    </a:ext>
                  </a:extLst>
                </p:cNvPr>
                <p:cNvSpPr/>
                <p:nvPr>
                  <p:custDataLst>
                    <p:tags r:id="rId1"/>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28" name="图形 27">
                  <a:extLst>
                    <a:ext uri="{FF2B5EF4-FFF2-40B4-BE49-F238E27FC236}">
                      <a16:creationId xmlns:a16="http://schemas.microsoft.com/office/drawing/2014/main" id="{941EE518-4255-C329-1B1F-27BF89E6A14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70251" y="4192123"/>
                  <a:ext cx="336306" cy="336306"/>
                </a:xfrm>
                <a:prstGeom prst="rect">
                  <a:avLst/>
                </a:prstGeom>
              </p:spPr>
            </p:pic>
          </p:grpSp>
        </p:grpSp>
        <p:sp>
          <p:nvSpPr>
            <p:cNvPr id="10" name="矩形: 圆角 9">
              <a:extLst>
                <a:ext uri="{FF2B5EF4-FFF2-40B4-BE49-F238E27FC236}">
                  <a16:creationId xmlns:a16="http://schemas.microsoft.com/office/drawing/2014/main" id="{CA698B56-FBCB-29B7-4252-F0FCE0F7930C}"/>
                </a:ext>
              </a:extLst>
            </p:cNvPr>
            <p:cNvSpPr/>
            <p:nvPr/>
          </p:nvSpPr>
          <p:spPr>
            <a:xfrm>
              <a:off x="1834702" y="3465114"/>
              <a:ext cx="2333020"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93830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3" name="组合 12">
            <a:extLst>
              <a:ext uri="{FF2B5EF4-FFF2-40B4-BE49-F238E27FC236}">
                <a16:creationId xmlns:a16="http://schemas.microsoft.com/office/drawing/2014/main" id="{4FD67856-AA0F-449C-93F5-363DA426F766}"/>
              </a:ext>
            </a:extLst>
          </p:cNvPr>
          <p:cNvGrpSpPr/>
          <p:nvPr/>
        </p:nvGrpSpPr>
        <p:grpSpPr>
          <a:xfrm>
            <a:off x="447970" y="441895"/>
            <a:ext cx="11323676" cy="5961786"/>
            <a:chOff x="434162" y="452627"/>
            <a:chExt cx="11323676" cy="5961786"/>
          </a:xfrm>
        </p:grpSpPr>
        <p:sp>
          <p:nvSpPr>
            <p:cNvPr id="14" name="矩形 13">
              <a:extLst>
                <a:ext uri="{FF2B5EF4-FFF2-40B4-BE49-F238E27FC236}">
                  <a16:creationId xmlns:a16="http://schemas.microsoft.com/office/drawing/2014/main" id="{D5082C36-0592-4D4D-BBC5-05F12B7A8145}"/>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F71EA40-D622-4F51-BB79-7B76E143A24D}"/>
                </a:ext>
              </a:extLst>
            </p:cNvPr>
            <p:cNvPicPr>
              <a:picLocks noChangeAspect="1"/>
            </p:cNvPicPr>
            <p:nvPr/>
          </p:nvPicPr>
          <p:blipFill>
            <a:blip r:embed="rId4"/>
            <a:stretch>
              <a:fillRect/>
            </a:stretch>
          </p:blipFill>
          <p:spPr>
            <a:xfrm>
              <a:off x="434162" y="452627"/>
              <a:ext cx="506250" cy="697500"/>
            </a:xfrm>
            <a:prstGeom prst="rect">
              <a:avLst/>
            </a:prstGeom>
          </p:spPr>
        </p:pic>
      </p:grpSp>
      <p:grpSp>
        <p:nvGrpSpPr>
          <p:cNvPr id="17" name="组合 16">
            <a:extLst>
              <a:ext uri="{FF2B5EF4-FFF2-40B4-BE49-F238E27FC236}">
                <a16:creationId xmlns:a16="http://schemas.microsoft.com/office/drawing/2014/main" id="{11F428EF-91A5-4D1F-8632-54DDF2AD0C08}"/>
              </a:ext>
            </a:extLst>
          </p:cNvPr>
          <p:cNvGrpSpPr/>
          <p:nvPr/>
        </p:nvGrpSpPr>
        <p:grpSpPr>
          <a:xfrm>
            <a:off x="0" y="4091097"/>
            <a:ext cx="2005996" cy="2669741"/>
            <a:chOff x="7046219" y="1060088"/>
            <a:chExt cx="3178725" cy="4230503"/>
          </a:xfrm>
        </p:grpSpPr>
        <p:pic>
          <p:nvPicPr>
            <p:cNvPr id="18" name="图片 17">
              <a:extLst>
                <a:ext uri="{FF2B5EF4-FFF2-40B4-BE49-F238E27FC236}">
                  <a16:creationId xmlns:a16="http://schemas.microsoft.com/office/drawing/2014/main" id="{1111CF92-AF05-4674-BBCF-E4EB6403D827}"/>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19" name="图片 18">
              <a:extLst>
                <a:ext uri="{FF2B5EF4-FFF2-40B4-BE49-F238E27FC236}">
                  <a16:creationId xmlns:a16="http://schemas.microsoft.com/office/drawing/2014/main" id="{0D92F1EF-4045-4A80-8278-AD30C21FE2DC}"/>
                </a:ext>
              </a:extLst>
            </p:cNvPr>
            <p:cNvPicPr>
              <a:picLocks noChangeAspect="1"/>
            </p:cNvPicPr>
            <p:nvPr/>
          </p:nvPicPr>
          <p:blipFill>
            <a:blip r:embed="rId6"/>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8855" y="470712"/>
            <a:ext cx="5344817" cy="5916575"/>
          </a:xfrm>
          <a:prstGeom prst="rect">
            <a:avLst/>
          </a:prstGeom>
        </p:spPr>
      </p:pic>
      <p:sp>
        <p:nvSpPr>
          <p:cNvPr id="6" name="Text 1">
            <a:extLst>
              <a:ext uri="{FF2B5EF4-FFF2-40B4-BE49-F238E27FC236}">
                <a16:creationId xmlns:a16="http://schemas.microsoft.com/office/drawing/2014/main" id="{E1D490C7-183C-3925-AF49-35A83DECC6CA}"/>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2330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2" name="组合 11">
            <a:extLst>
              <a:ext uri="{FF2B5EF4-FFF2-40B4-BE49-F238E27FC236}">
                <a16:creationId xmlns:a16="http://schemas.microsoft.com/office/drawing/2014/main" id="{9ABE6F42-A093-4CE5-A7FD-C95682947E29}"/>
              </a:ext>
            </a:extLst>
          </p:cNvPr>
          <p:cNvGrpSpPr/>
          <p:nvPr/>
        </p:nvGrpSpPr>
        <p:grpSpPr>
          <a:xfrm>
            <a:off x="447970" y="441895"/>
            <a:ext cx="11323676" cy="5961786"/>
            <a:chOff x="434162" y="452627"/>
            <a:chExt cx="11323676" cy="5961786"/>
          </a:xfrm>
        </p:grpSpPr>
        <p:sp>
          <p:nvSpPr>
            <p:cNvPr id="13" name="矩形 12">
              <a:extLst>
                <a:ext uri="{FF2B5EF4-FFF2-40B4-BE49-F238E27FC236}">
                  <a16:creationId xmlns:a16="http://schemas.microsoft.com/office/drawing/2014/main" id="{3821ED27-B9DA-4C6A-870C-9916776F5A8D}"/>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D7732DD-42EC-4B48-8A9E-3BE9EBC21A7F}"/>
                </a:ext>
              </a:extLst>
            </p:cNvPr>
            <p:cNvPicPr>
              <a:picLocks noChangeAspect="1"/>
            </p:cNvPicPr>
            <p:nvPr/>
          </p:nvPicPr>
          <p:blipFill>
            <a:blip r:embed="rId4"/>
            <a:stretch>
              <a:fillRect/>
            </a:stretch>
          </p:blipFill>
          <p:spPr>
            <a:xfrm>
              <a:off x="434162" y="452627"/>
              <a:ext cx="506250" cy="697500"/>
            </a:xfrm>
            <a:prstGeom prst="rect">
              <a:avLst/>
            </a:prstGeom>
          </p:spPr>
        </p:pic>
      </p:grpSp>
      <p:grpSp>
        <p:nvGrpSpPr>
          <p:cNvPr id="15" name="组合 14">
            <a:extLst>
              <a:ext uri="{FF2B5EF4-FFF2-40B4-BE49-F238E27FC236}">
                <a16:creationId xmlns:a16="http://schemas.microsoft.com/office/drawing/2014/main" id="{963B226C-8D1E-4462-A553-CFA38C8C3978}"/>
              </a:ext>
            </a:extLst>
          </p:cNvPr>
          <p:cNvGrpSpPr/>
          <p:nvPr/>
        </p:nvGrpSpPr>
        <p:grpSpPr>
          <a:xfrm>
            <a:off x="0" y="4091097"/>
            <a:ext cx="2005996" cy="2669741"/>
            <a:chOff x="7046219" y="1060088"/>
            <a:chExt cx="3178725" cy="4230503"/>
          </a:xfrm>
        </p:grpSpPr>
        <p:pic>
          <p:nvPicPr>
            <p:cNvPr id="17" name="图片 16">
              <a:extLst>
                <a:ext uri="{FF2B5EF4-FFF2-40B4-BE49-F238E27FC236}">
                  <a16:creationId xmlns:a16="http://schemas.microsoft.com/office/drawing/2014/main" id="{17F6ACF4-2B6D-41CF-B447-1A6558601299}"/>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18" name="图片 17">
              <a:extLst>
                <a:ext uri="{FF2B5EF4-FFF2-40B4-BE49-F238E27FC236}">
                  <a16:creationId xmlns:a16="http://schemas.microsoft.com/office/drawing/2014/main" id="{0CF09243-E54C-4310-886E-3CF3283A3586}"/>
                </a:ext>
              </a:extLst>
            </p:cNvPr>
            <p:cNvPicPr>
              <a:picLocks noChangeAspect="1"/>
            </p:cNvPicPr>
            <p:nvPr/>
          </p:nvPicPr>
          <p:blipFill>
            <a:blip r:embed="rId6"/>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4872" b="45201"/>
          <a:stretch/>
        </p:blipFill>
        <p:spPr>
          <a:xfrm>
            <a:off x="5576380" y="2762839"/>
            <a:ext cx="6195266" cy="1366576"/>
          </a:xfrm>
          <a:prstGeom prst="rect">
            <a:avLst/>
          </a:prstGeom>
        </p:spPr>
      </p:pic>
      <p:sp>
        <p:nvSpPr>
          <p:cNvPr id="6" name="Text 1">
            <a:extLst>
              <a:ext uri="{FF2B5EF4-FFF2-40B4-BE49-F238E27FC236}">
                <a16:creationId xmlns:a16="http://schemas.microsoft.com/office/drawing/2014/main" id="{1C0DD738-D301-C67F-3245-3154F453FDEF}"/>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723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F8031738-BE88-45B2-9F65-D3D5EF533ACB}"/>
              </a:ext>
            </a:extLst>
          </p:cNvPr>
          <p:cNvGrpSpPr/>
          <p:nvPr/>
        </p:nvGrpSpPr>
        <p:grpSpPr>
          <a:xfrm>
            <a:off x="-1205433" y="-18471"/>
            <a:ext cx="13421834" cy="7552269"/>
            <a:chOff x="-1205433" y="-18471"/>
            <a:chExt cx="13421834" cy="7552269"/>
          </a:xfrm>
        </p:grpSpPr>
        <p:pic>
          <p:nvPicPr>
            <p:cNvPr id="43" name="图片 42">
              <a:extLst>
                <a:ext uri="{FF2B5EF4-FFF2-40B4-BE49-F238E27FC236}">
                  <a16:creationId xmlns:a16="http://schemas.microsoft.com/office/drawing/2014/main" id="{1E629705-33EB-45BD-996A-11156DE159D6}"/>
                </a:ext>
              </a:extLst>
            </p:cNvPr>
            <p:cNvPicPr>
              <a:picLocks noChangeAspect="1"/>
            </p:cNvPicPr>
            <p:nvPr/>
          </p:nvPicPr>
          <p:blipFill rotWithShape="1">
            <a:blip r:embed="rId10"/>
            <a:srcRect l="54632" t="11427" r="16585" b="39093"/>
            <a:stretch/>
          </p:blipFill>
          <p:spPr>
            <a:xfrm>
              <a:off x="9237498" y="-18471"/>
              <a:ext cx="2978903" cy="3527558"/>
            </a:xfrm>
            <a:prstGeom prst="rect">
              <a:avLst/>
            </a:prstGeom>
          </p:spPr>
        </p:pic>
        <p:pic>
          <p:nvPicPr>
            <p:cNvPr id="44" name="图片 43">
              <a:extLst>
                <a:ext uri="{FF2B5EF4-FFF2-40B4-BE49-F238E27FC236}">
                  <a16:creationId xmlns:a16="http://schemas.microsoft.com/office/drawing/2014/main" id="{F71B8E6E-1E07-4161-A4CB-9D65A0AFBC01}"/>
                </a:ext>
              </a:extLst>
            </p:cNvPr>
            <p:cNvPicPr>
              <a:picLocks noChangeAspect="1"/>
            </p:cNvPicPr>
            <p:nvPr/>
          </p:nvPicPr>
          <p:blipFill rotWithShape="1">
            <a:blip r:embed="rId10"/>
            <a:srcRect t="48555" r="47586"/>
            <a:stretch/>
          </p:blipFill>
          <p:spPr>
            <a:xfrm>
              <a:off x="-1205433" y="3866148"/>
              <a:ext cx="5424507" cy="3667650"/>
            </a:xfrm>
            <a:prstGeom prst="rect">
              <a:avLst/>
            </a:prstGeom>
          </p:spPr>
        </p:pic>
        <p:sp>
          <p:nvSpPr>
            <p:cNvPr id="45" name="矩形 44">
              <a:extLst>
                <a:ext uri="{FF2B5EF4-FFF2-40B4-BE49-F238E27FC236}">
                  <a16:creationId xmlns:a16="http://schemas.microsoft.com/office/drawing/2014/main" id="{DE014941-8389-47C4-AE2D-E990297F7905}"/>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D362F60-AF9D-44BA-A359-6FA70CE26C56}"/>
                </a:ext>
              </a:extLst>
            </p:cNvPr>
            <p:cNvPicPr>
              <a:picLocks noChangeAspect="1"/>
            </p:cNvPicPr>
            <p:nvPr/>
          </p:nvPicPr>
          <p:blipFill>
            <a:blip r:embed="rId11"/>
            <a:stretch>
              <a:fillRect/>
            </a:stretch>
          </p:blipFill>
          <p:spPr>
            <a:xfrm>
              <a:off x="434162" y="452627"/>
              <a:ext cx="506250" cy="697500"/>
            </a:xfrm>
            <a:prstGeom prst="rect">
              <a:avLst/>
            </a:prstGeom>
          </p:spPr>
        </p:pic>
      </p:grpSp>
      <p:sp>
        <p:nvSpPr>
          <p:cNvPr id="26" name="PA_库_文本框 27"/>
          <p:cNvSpPr txBox="1"/>
          <p:nvPr>
            <p:custDataLst>
              <p:tags r:id="rId1"/>
            </p:custDataLst>
          </p:nvPr>
        </p:nvSpPr>
        <p:spPr>
          <a:xfrm>
            <a:off x="1226582" y="3568166"/>
            <a:ext cx="327334"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05FCB49-EBD0-4382-A029-5908DAB3B003}"/>
              </a:ext>
            </a:extLst>
          </p:cNvPr>
          <p:cNvPicPr>
            <a:picLocks noChangeAspect="1"/>
          </p:cNvPicPr>
          <p:nvPr/>
        </p:nvPicPr>
        <p:blipFill>
          <a:blip r:embed="rId12"/>
          <a:stretch>
            <a:fillRect/>
          </a:stretch>
        </p:blipFill>
        <p:spPr>
          <a:xfrm>
            <a:off x="6096000" y="1952559"/>
            <a:ext cx="6096000" cy="4105311"/>
          </a:xfrm>
          <a:prstGeom prst="rect">
            <a:avLst/>
          </a:prstGeom>
        </p:spPr>
      </p:pic>
      <p:pic>
        <p:nvPicPr>
          <p:cNvPr id="40" name="图片 39">
            <a:extLst>
              <a:ext uri="{FF2B5EF4-FFF2-40B4-BE49-F238E27FC236}">
                <a16:creationId xmlns:a16="http://schemas.microsoft.com/office/drawing/2014/main" id="{B9553414-946B-419F-BFF0-AB3812A23B53}"/>
              </a:ext>
            </a:extLst>
          </p:cNvPr>
          <p:cNvPicPr>
            <a:picLocks noChangeAspect="1"/>
          </p:cNvPicPr>
          <p:nvPr/>
        </p:nvPicPr>
        <p:blipFill>
          <a:blip r:embed="rId13"/>
          <a:stretch>
            <a:fillRect/>
          </a:stretch>
        </p:blipFill>
        <p:spPr>
          <a:xfrm>
            <a:off x="7619090" y="1684023"/>
            <a:ext cx="1136250" cy="2250000"/>
          </a:xfrm>
          <a:prstGeom prst="rect">
            <a:avLst/>
          </a:prstGeom>
        </p:spPr>
      </p:pic>
      <p:pic>
        <p:nvPicPr>
          <p:cNvPr id="41" name="图片 40">
            <a:extLst>
              <a:ext uri="{FF2B5EF4-FFF2-40B4-BE49-F238E27FC236}">
                <a16:creationId xmlns:a16="http://schemas.microsoft.com/office/drawing/2014/main" id="{20B981AB-3D2B-4BAA-B1F3-31B6BB992195}"/>
              </a:ext>
            </a:extLst>
          </p:cNvPr>
          <p:cNvPicPr>
            <a:picLocks noChangeAspect="1"/>
          </p:cNvPicPr>
          <p:nvPr/>
        </p:nvPicPr>
        <p:blipFill>
          <a:blip r:embed="rId14"/>
          <a:stretch>
            <a:fillRect/>
          </a:stretch>
        </p:blipFill>
        <p:spPr>
          <a:xfrm>
            <a:off x="9053465" y="1720731"/>
            <a:ext cx="1136250" cy="2295000"/>
          </a:xfrm>
          <a:prstGeom prst="rect">
            <a:avLst/>
          </a:prstGeom>
        </p:spPr>
      </p:pic>
      <p:pic>
        <p:nvPicPr>
          <p:cNvPr id="47" name="图片 46">
            <a:extLst>
              <a:ext uri="{FF2B5EF4-FFF2-40B4-BE49-F238E27FC236}">
                <a16:creationId xmlns:a16="http://schemas.microsoft.com/office/drawing/2014/main" id="{3BB39534-EF65-4458-B887-0D7D7F3A4534}"/>
              </a:ext>
            </a:extLst>
          </p:cNvPr>
          <p:cNvPicPr>
            <a:picLocks noChangeAspect="1"/>
          </p:cNvPicPr>
          <p:nvPr/>
        </p:nvPicPr>
        <p:blipFill>
          <a:blip r:embed="rId15"/>
          <a:stretch>
            <a:fillRect/>
          </a:stretch>
        </p:blipFill>
        <p:spPr>
          <a:xfrm>
            <a:off x="6071599" y="3287585"/>
            <a:ext cx="1338750" cy="2047500"/>
          </a:xfrm>
          <a:prstGeom prst="rect">
            <a:avLst/>
          </a:prstGeom>
        </p:spPr>
      </p:pic>
      <p:sp>
        <p:nvSpPr>
          <p:cNvPr id="30" name="PA_库_文本框 31"/>
          <p:cNvSpPr txBox="1"/>
          <p:nvPr>
            <p:custDataLst>
              <p:tags r:id="rId2"/>
            </p:custDataLst>
          </p:nvPr>
        </p:nvSpPr>
        <p:spPr>
          <a:xfrm>
            <a:off x="1226582" y="4583610"/>
            <a:ext cx="327334"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05027EF-CE1E-2DB5-376F-3961D13BC71B}"/>
              </a:ext>
            </a:extLst>
          </p:cNvPr>
          <p:cNvGrpSpPr/>
          <p:nvPr/>
        </p:nvGrpSpPr>
        <p:grpSpPr>
          <a:xfrm>
            <a:off x="1868624" y="1824765"/>
            <a:ext cx="5080068" cy="3875208"/>
            <a:chOff x="1868624" y="1824765"/>
            <a:chExt cx="5080068" cy="3875208"/>
          </a:xfrm>
        </p:grpSpPr>
        <p:grpSp>
          <p:nvGrpSpPr>
            <p:cNvPr id="2" name="组合 1">
              <a:extLst>
                <a:ext uri="{FF2B5EF4-FFF2-40B4-BE49-F238E27FC236}">
                  <a16:creationId xmlns:a16="http://schemas.microsoft.com/office/drawing/2014/main" id="{907EA67A-3343-6F16-655F-2AB1D948E37C}"/>
                </a:ext>
              </a:extLst>
            </p:cNvPr>
            <p:cNvGrpSpPr/>
            <p:nvPr/>
          </p:nvGrpSpPr>
          <p:grpSpPr>
            <a:xfrm>
              <a:off x="1868624" y="1824765"/>
              <a:ext cx="5074976" cy="3875208"/>
              <a:chOff x="1868624" y="1824765"/>
              <a:chExt cx="5074976" cy="3875208"/>
            </a:xfrm>
          </p:grpSpPr>
          <p:grpSp>
            <p:nvGrpSpPr>
              <p:cNvPr id="58" name="组合 57">
                <a:extLst>
                  <a:ext uri="{FF2B5EF4-FFF2-40B4-BE49-F238E27FC236}">
                    <a16:creationId xmlns:a16="http://schemas.microsoft.com/office/drawing/2014/main" id="{08F815F7-FCE5-88C8-9381-B8B67EC61212}"/>
                  </a:ext>
                </a:extLst>
              </p:cNvPr>
              <p:cNvGrpSpPr/>
              <p:nvPr/>
            </p:nvGrpSpPr>
            <p:grpSpPr>
              <a:xfrm>
                <a:off x="1868624" y="1824765"/>
                <a:ext cx="3551876" cy="3875208"/>
                <a:chOff x="1868624" y="1824765"/>
                <a:chExt cx="3551876" cy="3875208"/>
              </a:xfrm>
            </p:grpSpPr>
            <p:sp>
              <p:nvSpPr>
                <p:cNvPr id="56" name="矩形 55">
                  <a:extLst>
                    <a:ext uri="{FF2B5EF4-FFF2-40B4-BE49-F238E27FC236}">
                      <a16:creationId xmlns:a16="http://schemas.microsoft.com/office/drawing/2014/main" id="{D6C88F22-7C31-0FBF-E9AE-C7F419148FB7}"/>
                    </a:ext>
                  </a:extLst>
                </p:cNvPr>
                <p:cNvSpPr/>
                <p:nvPr/>
              </p:nvSpPr>
              <p:spPr>
                <a:xfrm>
                  <a:off x="1868624" y="1824765"/>
                  <a:ext cx="3551876" cy="3875206"/>
                </a:xfrm>
                <a:prstGeom prst="rect">
                  <a:avLst/>
                </a:prstGeom>
                <a:gradFill>
                  <a:gsLst>
                    <a:gs pos="26000">
                      <a:srgbClr val="E8EAF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a:extLst>
                    <a:ext uri="{FF2B5EF4-FFF2-40B4-BE49-F238E27FC236}">
                      <a16:creationId xmlns:a16="http://schemas.microsoft.com/office/drawing/2014/main" id="{37B10910-D158-A542-F632-9FDD1CE963F1}"/>
                    </a:ext>
                  </a:extLst>
                </p:cNvPr>
                <p:cNvCxnSpPr>
                  <a:cxnSpLocks/>
                </p:cNvCxnSpPr>
                <p:nvPr/>
              </p:nvCxnSpPr>
              <p:spPr>
                <a:xfrm>
                  <a:off x="1868624" y="1824765"/>
                  <a:ext cx="0" cy="387520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194274EC-810A-B1E0-8D03-C88B36C79757}"/>
                  </a:ext>
                </a:extLst>
              </p:cNvPr>
              <p:cNvGrpSpPr/>
              <p:nvPr/>
            </p:nvGrpSpPr>
            <p:grpSpPr>
              <a:xfrm>
                <a:off x="2425774" y="2791100"/>
                <a:ext cx="4517826" cy="461665"/>
                <a:chOff x="1175838" y="2492175"/>
                <a:chExt cx="4517826" cy="461665"/>
              </a:xfrm>
            </p:grpSpPr>
            <p:sp>
              <p:nvSpPr>
                <p:cNvPr id="23" name="PA_库_文本框 24"/>
                <p:cNvSpPr txBox="1"/>
                <p:nvPr>
                  <p:custDataLst>
                    <p:tags r:id="rId7"/>
                  </p:custDataLst>
                </p:nvPr>
              </p:nvSpPr>
              <p:spPr>
                <a:xfrm>
                  <a:off x="1733298" y="2492175"/>
                  <a:ext cx="3960366" cy="46166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整体方案</a:t>
                  </a:r>
                </a:p>
              </p:txBody>
            </p:sp>
            <p:sp>
              <p:nvSpPr>
                <p:cNvPr id="9" name="矩形: 圆角 8">
                  <a:extLst>
                    <a:ext uri="{FF2B5EF4-FFF2-40B4-BE49-F238E27FC236}">
                      <a16:creationId xmlns:a16="http://schemas.microsoft.com/office/drawing/2014/main" id="{2077CFB1-D8A9-90DC-46EB-2F02E3C8EF53}"/>
                    </a:ext>
                  </a:extLst>
                </p:cNvPr>
                <p:cNvSpPr/>
                <p:nvPr/>
              </p:nvSpPr>
              <p:spPr>
                <a:xfrm>
                  <a:off x="1175838" y="2515794"/>
                  <a:ext cx="428822" cy="375934"/>
                </a:xfrm>
                <a:prstGeom prst="roundRect">
                  <a:avLst/>
                </a:prstGeom>
                <a:gradFill>
                  <a:gsLst>
                    <a:gs pos="0">
                      <a:srgbClr val="C048E3">
                        <a:lumMod val="51000"/>
                        <a:lumOff val="49000"/>
                      </a:srgbClr>
                    </a:gs>
                    <a:gs pos="27000">
                      <a:srgbClr val="C048E3"/>
                    </a:gs>
                    <a:gs pos="47000">
                      <a:srgbClr val="7030A0">
                        <a:lumMod val="80000"/>
                        <a:lumOff val="20000"/>
                      </a:srgbClr>
                    </a:gs>
                    <a:gs pos="79000">
                      <a:srgbClr val="005DFF"/>
                    </a:gs>
                    <a:gs pos="100000">
                      <a:srgbClr val="0070C0"/>
                    </a:gs>
                  </a:gsLst>
                  <a:lin ang="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A9DA306A-08B8-8718-A4EE-B1A3200F1D5B}"/>
                  </a:ext>
                </a:extLst>
              </p:cNvPr>
              <p:cNvGrpSpPr/>
              <p:nvPr/>
            </p:nvGrpSpPr>
            <p:grpSpPr>
              <a:xfrm>
                <a:off x="2420682" y="2054220"/>
                <a:ext cx="4493558" cy="461665"/>
                <a:chOff x="1200105" y="1455642"/>
                <a:chExt cx="4493558" cy="461665"/>
              </a:xfrm>
            </p:grpSpPr>
            <p:sp>
              <p:nvSpPr>
                <p:cNvPr id="6" name="PA_库_文本框 7"/>
                <p:cNvSpPr txBox="1"/>
                <p:nvPr>
                  <p:custDataLst>
                    <p:tags r:id="rId6"/>
                  </p:custDataLst>
                </p:nvPr>
              </p:nvSpPr>
              <p:spPr>
                <a:xfrm>
                  <a:off x="1733297" y="1455642"/>
                  <a:ext cx="3960366" cy="46166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项目背景介绍</a:t>
                  </a:r>
                </a:p>
              </p:txBody>
            </p:sp>
            <p:sp>
              <p:nvSpPr>
                <p:cNvPr id="10" name="矩形: 圆角 9">
                  <a:extLst>
                    <a:ext uri="{FF2B5EF4-FFF2-40B4-BE49-F238E27FC236}">
                      <a16:creationId xmlns:a16="http://schemas.microsoft.com/office/drawing/2014/main" id="{F3DCBB7D-E9B9-3072-96A1-6C4BC24E563E}"/>
                    </a:ext>
                  </a:extLst>
                </p:cNvPr>
                <p:cNvSpPr/>
                <p:nvPr/>
              </p:nvSpPr>
              <p:spPr>
                <a:xfrm>
                  <a:off x="1200105" y="1497841"/>
                  <a:ext cx="428822" cy="375934"/>
                </a:xfrm>
                <a:prstGeom prst="roundRect">
                  <a:avLst/>
                </a:prstGeom>
                <a:gradFill>
                  <a:gsLst>
                    <a:gs pos="0">
                      <a:srgbClr val="C048E3">
                        <a:lumMod val="51000"/>
                        <a:lumOff val="49000"/>
                      </a:srgbClr>
                    </a:gs>
                    <a:gs pos="27000">
                      <a:srgbClr val="C048E3"/>
                    </a:gs>
                    <a:gs pos="47000">
                      <a:srgbClr val="7030A0">
                        <a:lumMod val="80000"/>
                        <a:lumOff val="20000"/>
                      </a:srgbClr>
                    </a:gs>
                    <a:gs pos="79000">
                      <a:srgbClr val="005DFF"/>
                    </a:gs>
                    <a:gs pos="100000">
                      <a:srgbClr val="0070C0"/>
                    </a:gs>
                  </a:gsLst>
                  <a:lin ang="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7FD08B70-E35A-295B-EC66-F3B7DA42C673}"/>
                  </a:ext>
                </a:extLst>
              </p:cNvPr>
              <p:cNvGrpSpPr/>
              <p:nvPr/>
            </p:nvGrpSpPr>
            <p:grpSpPr>
              <a:xfrm>
                <a:off x="2420682" y="3528602"/>
                <a:ext cx="4522918" cy="461665"/>
                <a:chOff x="1200105" y="3543549"/>
                <a:chExt cx="4522918" cy="461665"/>
              </a:xfrm>
            </p:grpSpPr>
            <p:sp>
              <p:nvSpPr>
                <p:cNvPr id="27" name="PA_库_文本框 28"/>
                <p:cNvSpPr txBox="1"/>
                <p:nvPr>
                  <p:custDataLst>
                    <p:tags r:id="rId5"/>
                  </p:custDataLst>
                </p:nvPr>
              </p:nvSpPr>
              <p:spPr>
                <a:xfrm>
                  <a:off x="1762657" y="3543549"/>
                  <a:ext cx="3960366" cy="46166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创新点与技术点</a:t>
                  </a:r>
                </a:p>
              </p:txBody>
            </p:sp>
            <p:sp>
              <p:nvSpPr>
                <p:cNvPr id="12" name="矩形: 圆角 11">
                  <a:extLst>
                    <a:ext uri="{FF2B5EF4-FFF2-40B4-BE49-F238E27FC236}">
                      <a16:creationId xmlns:a16="http://schemas.microsoft.com/office/drawing/2014/main" id="{25956AA2-C85C-11F9-49E7-268BA7C4350F}"/>
                    </a:ext>
                  </a:extLst>
                </p:cNvPr>
                <p:cNvSpPr/>
                <p:nvPr/>
              </p:nvSpPr>
              <p:spPr>
                <a:xfrm>
                  <a:off x="1200105" y="3564865"/>
                  <a:ext cx="428822" cy="375934"/>
                </a:xfrm>
                <a:prstGeom prst="roundRect">
                  <a:avLst/>
                </a:prstGeom>
                <a:gradFill>
                  <a:gsLst>
                    <a:gs pos="0">
                      <a:srgbClr val="C048E3">
                        <a:lumMod val="51000"/>
                        <a:lumOff val="49000"/>
                      </a:srgbClr>
                    </a:gs>
                    <a:gs pos="27000">
                      <a:srgbClr val="C048E3"/>
                    </a:gs>
                    <a:gs pos="47000">
                      <a:srgbClr val="7030A0">
                        <a:lumMod val="80000"/>
                        <a:lumOff val="20000"/>
                      </a:srgbClr>
                    </a:gs>
                    <a:gs pos="79000">
                      <a:srgbClr val="005DFF"/>
                    </a:gs>
                    <a:gs pos="100000">
                      <a:srgbClr val="0070C0"/>
                    </a:gs>
                  </a:gsLst>
                  <a:lin ang="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9A082965-ACBB-1513-5641-0AA11E362512}"/>
                  </a:ext>
                </a:extLst>
              </p:cNvPr>
              <p:cNvGrpSpPr/>
              <p:nvPr/>
            </p:nvGrpSpPr>
            <p:grpSpPr>
              <a:xfrm>
                <a:off x="2419114" y="4240421"/>
                <a:ext cx="4522918" cy="461665"/>
                <a:chOff x="1200105" y="4553289"/>
                <a:chExt cx="4522918" cy="461665"/>
              </a:xfrm>
            </p:grpSpPr>
            <p:sp>
              <p:nvSpPr>
                <p:cNvPr id="31" name="PA_库_文本框 32"/>
                <p:cNvSpPr txBox="1"/>
                <p:nvPr>
                  <p:custDataLst>
                    <p:tags r:id="rId4"/>
                  </p:custDataLst>
                </p:nvPr>
              </p:nvSpPr>
              <p:spPr>
                <a:xfrm>
                  <a:off x="1762657" y="4553289"/>
                  <a:ext cx="3960366" cy="46166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项目计划</a:t>
                  </a:r>
                </a:p>
              </p:txBody>
            </p:sp>
            <p:sp>
              <p:nvSpPr>
                <p:cNvPr id="13" name="矩形: 圆角 12">
                  <a:extLst>
                    <a:ext uri="{FF2B5EF4-FFF2-40B4-BE49-F238E27FC236}">
                      <a16:creationId xmlns:a16="http://schemas.microsoft.com/office/drawing/2014/main" id="{8E95F5BB-8FBF-E83A-1031-C8D29F96BB37}"/>
                    </a:ext>
                  </a:extLst>
                </p:cNvPr>
                <p:cNvSpPr/>
                <p:nvPr/>
              </p:nvSpPr>
              <p:spPr>
                <a:xfrm>
                  <a:off x="1200105" y="4615735"/>
                  <a:ext cx="428822" cy="375934"/>
                </a:xfrm>
                <a:prstGeom prst="roundRect">
                  <a:avLst/>
                </a:prstGeom>
                <a:gradFill>
                  <a:gsLst>
                    <a:gs pos="0">
                      <a:srgbClr val="C048E3">
                        <a:lumMod val="51000"/>
                        <a:lumOff val="49000"/>
                      </a:srgbClr>
                    </a:gs>
                    <a:gs pos="27000">
                      <a:srgbClr val="C048E3"/>
                    </a:gs>
                    <a:gs pos="47000">
                      <a:srgbClr val="7030A0">
                        <a:lumMod val="80000"/>
                        <a:lumOff val="20000"/>
                      </a:srgbClr>
                    </a:gs>
                    <a:gs pos="79000">
                      <a:srgbClr val="005DFF"/>
                    </a:gs>
                    <a:gs pos="100000">
                      <a:srgbClr val="0070C0"/>
                    </a:gs>
                  </a:gsLst>
                  <a:lin ang="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grpSp>
        </p:grpSp>
        <p:grpSp>
          <p:nvGrpSpPr>
            <p:cNvPr id="20" name="组合 19">
              <a:extLst>
                <a:ext uri="{FF2B5EF4-FFF2-40B4-BE49-F238E27FC236}">
                  <a16:creationId xmlns:a16="http://schemas.microsoft.com/office/drawing/2014/main" id="{B5FF269C-5EC2-EDFD-5530-5BC52D670143}"/>
                </a:ext>
              </a:extLst>
            </p:cNvPr>
            <p:cNvGrpSpPr/>
            <p:nvPr/>
          </p:nvGrpSpPr>
          <p:grpSpPr>
            <a:xfrm>
              <a:off x="2425774" y="4957520"/>
              <a:ext cx="4522918" cy="461665"/>
              <a:chOff x="1200105" y="5474386"/>
              <a:chExt cx="4522918" cy="461665"/>
            </a:xfrm>
          </p:grpSpPr>
          <p:sp>
            <p:nvSpPr>
              <p:cNvPr id="35" name="PA_库_文本框 32">
                <a:extLst>
                  <a:ext uri="{FF2B5EF4-FFF2-40B4-BE49-F238E27FC236}">
                    <a16:creationId xmlns:a16="http://schemas.microsoft.com/office/drawing/2014/main" id="{8D9DAF0B-E8EB-46B8-AD43-10E7E464F7A1}"/>
                  </a:ext>
                </a:extLst>
              </p:cNvPr>
              <p:cNvSpPr txBox="1"/>
              <p:nvPr>
                <p:custDataLst>
                  <p:tags r:id="rId3"/>
                </p:custDataLst>
              </p:nvPr>
            </p:nvSpPr>
            <p:spPr>
              <a:xfrm>
                <a:off x="1762657" y="5474386"/>
                <a:ext cx="3960366" cy="46166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估算成本</a:t>
                </a:r>
              </a:p>
            </p:txBody>
          </p:sp>
          <p:sp>
            <p:nvSpPr>
              <p:cNvPr id="14" name="矩形: 圆角 13">
                <a:extLst>
                  <a:ext uri="{FF2B5EF4-FFF2-40B4-BE49-F238E27FC236}">
                    <a16:creationId xmlns:a16="http://schemas.microsoft.com/office/drawing/2014/main" id="{06DCF8FD-07B2-71C6-4E2E-DDC438C3C3D0}"/>
                  </a:ext>
                </a:extLst>
              </p:cNvPr>
              <p:cNvSpPr/>
              <p:nvPr/>
            </p:nvSpPr>
            <p:spPr>
              <a:xfrm>
                <a:off x="1200105" y="5528043"/>
                <a:ext cx="428822" cy="375934"/>
              </a:xfrm>
              <a:prstGeom prst="roundRect">
                <a:avLst/>
              </a:prstGeom>
              <a:gradFill>
                <a:gsLst>
                  <a:gs pos="0">
                    <a:srgbClr val="C048E3">
                      <a:lumMod val="51000"/>
                      <a:lumOff val="49000"/>
                    </a:srgbClr>
                  </a:gs>
                  <a:gs pos="27000">
                    <a:srgbClr val="C048E3"/>
                  </a:gs>
                  <a:gs pos="47000">
                    <a:srgbClr val="7030A0">
                      <a:lumMod val="80000"/>
                      <a:lumOff val="20000"/>
                    </a:srgbClr>
                  </a:gs>
                  <a:gs pos="79000">
                    <a:srgbClr val="005DFF"/>
                  </a:gs>
                  <a:gs pos="100000">
                    <a:srgbClr val="0070C0"/>
                  </a:gs>
                </a:gsLst>
                <a:lin ang="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grpSp>
      </p:grpSp>
      <p:grpSp>
        <p:nvGrpSpPr>
          <p:cNvPr id="50" name="组合 49">
            <a:extLst>
              <a:ext uri="{FF2B5EF4-FFF2-40B4-BE49-F238E27FC236}">
                <a16:creationId xmlns:a16="http://schemas.microsoft.com/office/drawing/2014/main" id="{C979CFC5-17FA-1C2C-1B83-AF00310F7A67}"/>
              </a:ext>
            </a:extLst>
          </p:cNvPr>
          <p:cNvGrpSpPr/>
          <p:nvPr/>
        </p:nvGrpSpPr>
        <p:grpSpPr>
          <a:xfrm>
            <a:off x="1874100" y="939625"/>
            <a:ext cx="2704206" cy="584775"/>
            <a:chOff x="1874100" y="939625"/>
            <a:chExt cx="2704206" cy="584775"/>
          </a:xfrm>
        </p:grpSpPr>
        <p:sp>
          <p:nvSpPr>
            <p:cNvPr id="38" name="文本框 37">
              <a:extLst>
                <a:ext uri="{FF2B5EF4-FFF2-40B4-BE49-F238E27FC236}">
                  <a16:creationId xmlns:a16="http://schemas.microsoft.com/office/drawing/2014/main" id="{FB81DF3E-30B3-C021-4F78-9ECD7D071EC2}"/>
                </a:ext>
              </a:extLst>
            </p:cNvPr>
            <p:cNvSpPr txBox="1"/>
            <p:nvPr/>
          </p:nvSpPr>
          <p:spPr>
            <a:xfrm>
              <a:off x="2419114" y="939625"/>
              <a:ext cx="2159192" cy="584775"/>
            </a:xfrm>
            <a:prstGeom prst="rect">
              <a:avLst/>
            </a:prstGeom>
            <a:noFill/>
          </p:spPr>
          <p:txBody>
            <a:bodyPr wrap="square" rtlCol="0">
              <a:spAutoFit/>
            </a:bodyPr>
            <a:lstStyle/>
            <a:p>
              <a:r>
                <a:rPr lang="zh-CN" altLang="en-US" sz="3200" b="1" dirty="0">
                  <a:gradFill>
                    <a:gsLst>
                      <a:gs pos="0">
                        <a:srgbClr val="C048E3"/>
                      </a:gs>
                      <a:gs pos="100000">
                        <a:srgbClr val="005DFF"/>
                      </a:gs>
                    </a:gsLst>
                    <a:lin ang="0" scaled="0"/>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展示目录</a:t>
              </a:r>
            </a:p>
          </p:txBody>
        </p:sp>
        <p:sp>
          <p:nvSpPr>
            <p:cNvPr id="49" name="太阳形 48">
              <a:extLst>
                <a:ext uri="{FF2B5EF4-FFF2-40B4-BE49-F238E27FC236}">
                  <a16:creationId xmlns:a16="http://schemas.microsoft.com/office/drawing/2014/main" id="{817074A5-7F63-4ED2-B724-1D7744EAB08C}"/>
                </a:ext>
              </a:extLst>
            </p:cNvPr>
            <p:cNvSpPr/>
            <p:nvPr/>
          </p:nvSpPr>
          <p:spPr>
            <a:xfrm>
              <a:off x="1874100" y="939625"/>
              <a:ext cx="539698" cy="539698"/>
            </a:xfrm>
            <a:prstGeom prst="sun">
              <a:avLst/>
            </a:prstGeom>
            <a:gradFill>
              <a:gsLst>
                <a:gs pos="59000">
                  <a:srgbClr val="FFC000"/>
                </a:gs>
                <a:gs pos="20000">
                  <a:schemeClr val="accent4">
                    <a:lumMod val="40000"/>
                    <a:lumOff val="60000"/>
                  </a:schemeClr>
                </a:gs>
                <a:gs pos="100000">
                  <a:schemeClr val="accent2">
                    <a:lumMod val="75000"/>
                  </a:scheme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64148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18" name="组合 17">
            <a:extLst>
              <a:ext uri="{FF2B5EF4-FFF2-40B4-BE49-F238E27FC236}">
                <a16:creationId xmlns:a16="http://schemas.microsoft.com/office/drawing/2014/main" id="{AEFB7FF0-45C9-4214-BA47-2AE55E4BD3D4}"/>
              </a:ext>
            </a:extLst>
          </p:cNvPr>
          <p:cNvGrpSpPr/>
          <p:nvPr/>
        </p:nvGrpSpPr>
        <p:grpSpPr>
          <a:xfrm>
            <a:off x="0" y="4091097"/>
            <a:ext cx="2005996" cy="2669741"/>
            <a:chOff x="7046219" y="1060088"/>
            <a:chExt cx="3178725" cy="4230503"/>
          </a:xfrm>
        </p:grpSpPr>
        <p:pic>
          <p:nvPicPr>
            <p:cNvPr id="19" name="图片 18">
              <a:extLst>
                <a:ext uri="{FF2B5EF4-FFF2-40B4-BE49-F238E27FC236}">
                  <a16:creationId xmlns:a16="http://schemas.microsoft.com/office/drawing/2014/main" id="{1179D742-CA55-407F-94F2-0B66D677E22B}"/>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0" name="图片 19">
              <a:extLst>
                <a:ext uri="{FF2B5EF4-FFF2-40B4-BE49-F238E27FC236}">
                  <a16:creationId xmlns:a16="http://schemas.microsoft.com/office/drawing/2014/main" id="{EA9BCDB6-AC25-43F3-A92F-E4FAF73BF508}"/>
                </a:ext>
              </a:extLst>
            </p:cNvPr>
            <p:cNvPicPr>
              <a:picLocks noChangeAspect="1"/>
            </p:cNvPicPr>
            <p:nvPr/>
          </p:nvPicPr>
          <p:blipFill>
            <a:blip r:embed="rId7"/>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4872" b="45201"/>
          <a:stretch/>
        </p:blipFill>
        <p:spPr>
          <a:xfrm>
            <a:off x="5554607" y="2745712"/>
            <a:ext cx="6195266" cy="1366576"/>
          </a:xfrm>
          <a:prstGeom prst="rect">
            <a:avLst/>
          </a:prstGeom>
        </p:spPr>
      </p:pic>
      <p:sp>
        <p:nvSpPr>
          <p:cNvPr id="8" name="Text 13">
            <a:extLst>
              <a:ext uri="{FF2B5EF4-FFF2-40B4-BE49-F238E27FC236}">
                <a16:creationId xmlns:a16="http://schemas.microsoft.com/office/drawing/2014/main" id="{26204227-F0CA-438D-A3A9-17B8495C5577}"/>
              </a:ext>
            </a:extLst>
          </p:cNvPr>
          <p:cNvSpPr/>
          <p:nvPr/>
        </p:nvSpPr>
        <p:spPr>
          <a:xfrm>
            <a:off x="1641664" y="3721371"/>
            <a:ext cx="2682142" cy="1170669"/>
          </a:xfrm>
          <a:prstGeom prst="rect">
            <a:avLst/>
          </a:prstGeom>
          <a:noFill/>
          <a:ln/>
        </p:spPr>
        <p:txBody>
          <a:bodyPr wrap="none" rtlCol="0" anchor="t"/>
          <a:lstStyle/>
          <a:p>
            <a:pPr marL="0" indent="0">
              <a:lnSpc>
                <a:spcPts val="2799"/>
              </a:lnSpc>
              <a:buNone/>
            </a:pPr>
            <a:endParaRPr lang="en-US" altLang="zh-CN" sz="1750" dirty="0"/>
          </a:p>
        </p:txBody>
      </p:sp>
      <p:pic>
        <p:nvPicPr>
          <p:cNvPr id="12" name="图片 11">
            <a:extLst>
              <a:ext uri="{FF2B5EF4-FFF2-40B4-BE49-F238E27FC236}">
                <a16:creationId xmlns:a16="http://schemas.microsoft.com/office/drawing/2014/main" id="{35DAF54B-6BAA-46CC-B6A9-7E5A822935F3}"/>
              </a:ext>
            </a:extLst>
          </p:cNvPr>
          <p:cNvPicPr>
            <a:picLocks noChangeAspect="1"/>
          </p:cNvPicPr>
          <p:nvPr/>
        </p:nvPicPr>
        <p:blipFill rotWithShape="1">
          <a:blip r:embed="rId9"/>
          <a:srcRect l="1776"/>
          <a:stretch/>
        </p:blipFill>
        <p:spPr>
          <a:xfrm>
            <a:off x="5673968" y="2843223"/>
            <a:ext cx="6102701" cy="1129714"/>
          </a:xfrm>
          <a:prstGeom prst="rect">
            <a:avLst/>
          </a:prstGeom>
        </p:spPr>
      </p:pic>
      <p:sp>
        <p:nvSpPr>
          <p:cNvPr id="13" name="Text 1">
            <a:extLst>
              <a:ext uri="{FF2B5EF4-FFF2-40B4-BE49-F238E27FC236}">
                <a16:creationId xmlns:a16="http://schemas.microsoft.com/office/drawing/2014/main" id="{D4A6E3FB-0F50-B87A-BA52-BA30F5FF0645}"/>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7750D6F2-9681-C915-D008-2002E01506A4}"/>
              </a:ext>
            </a:extLst>
          </p:cNvPr>
          <p:cNvGrpSpPr/>
          <p:nvPr/>
        </p:nvGrpSpPr>
        <p:grpSpPr>
          <a:xfrm>
            <a:off x="1110963" y="2805033"/>
            <a:ext cx="4083798" cy="1368550"/>
            <a:chOff x="1110963" y="2805033"/>
            <a:chExt cx="4083798" cy="1368550"/>
          </a:xfrm>
        </p:grpSpPr>
        <p:sp>
          <p:nvSpPr>
            <p:cNvPr id="7" name="Text 12">
              <a:extLst>
                <a:ext uri="{FF2B5EF4-FFF2-40B4-BE49-F238E27FC236}">
                  <a16:creationId xmlns:a16="http://schemas.microsoft.com/office/drawing/2014/main" id="{AB52E98B-3D4C-4629-B08E-2799796585F5}"/>
                </a:ext>
              </a:extLst>
            </p:cNvPr>
            <p:cNvSpPr/>
            <p:nvPr/>
          </p:nvSpPr>
          <p:spPr>
            <a:xfrm>
              <a:off x="1641664" y="2903473"/>
              <a:ext cx="1420967"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用户反馈和改进</a:t>
              </a:r>
              <a:endParaRPr lang="en-US" sz="2187" dirty="0"/>
            </a:p>
          </p:txBody>
        </p:sp>
        <p:grpSp>
          <p:nvGrpSpPr>
            <p:cNvPr id="9" name="组合 8">
              <a:extLst>
                <a:ext uri="{FF2B5EF4-FFF2-40B4-BE49-F238E27FC236}">
                  <a16:creationId xmlns:a16="http://schemas.microsoft.com/office/drawing/2014/main" id="{8C059468-9CA4-4D64-83F2-42FF2E46449C}"/>
                </a:ext>
              </a:extLst>
            </p:cNvPr>
            <p:cNvGrpSpPr/>
            <p:nvPr/>
          </p:nvGrpSpPr>
          <p:grpSpPr>
            <a:xfrm>
              <a:off x="1110963" y="2805033"/>
              <a:ext cx="456782" cy="493922"/>
              <a:chOff x="1785561" y="5539480"/>
              <a:chExt cx="714263" cy="493922"/>
            </a:xfrm>
          </p:grpSpPr>
          <p:sp>
            <p:nvSpPr>
              <p:cNvPr id="10" name="PA_库_矩形 5">
                <a:extLst>
                  <a:ext uri="{FF2B5EF4-FFF2-40B4-BE49-F238E27FC236}">
                    <a16:creationId xmlns:a16="http://schemas.microsoft.com/office/drawing/2014/main" id="{930E6098-CDF9-4D01-88AD-344D721379A8}"/>
                  </a:ext>
                </a:extLst>
              </p:cNvPr>
              <p:cNvSpPr/>
              <p:nvPr>
                <p:custDataLst>
                  <p:tags r:id="rId1"/>
                </p:custDataLst>
              </p:nvPr>
            </p:nvSpPr>
            <p:spPr>
              <a:xfrm>
                <a:off x="1785561" y="5539480"/>
                <a:ext cx="71426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11" name="图形 10">
                <a:extLst>
                  <a:ext uri="{FF2B5EF4-FFF2-40B4-BE49-F238E27FC236}">
                    <a16:creationId xmlns:a16="http://schemas.microsoft.com/office/drawing/2014/main" id="{2D3287BA-7031-4FC1-9F66-9FE13C94287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33262" y="5591912"/>
                <a:ext cx="389057" cy="389058"/>
              </a:xfrm>
              <a:prstGeom prst="rect">
                <a:avLst/>
              </a:prstGeom>
            </p:spPr>
          </p:pic>
        </p:grpSp>
        <p:sp>
          <p:nvSpPr>
            <p:cNvPr id="21" name="文本框 20">
              <a:extLst>
                <a:ext uri="{FF2B5EF4-FFF2-40B4-BE49-F238E27FC236}">
                  <a16:creationId xmlns:a16="http://schemas.microsoft.com/office/drawing/2014/main" id="{0D5A6E90-1775-BEFF-495C-AAF615B1E0FE}"/>
                </a:ext>
              </a:extLst>
            </p:cNvPr>
            <p:cNvSpPr txBox="1"/>
            <p:nvPr/>
          </p:nvSpPr>
          <p:spPr>
            <a:xfrm>
              <a:off x="1641664" y="3477602"/>
              <a:ext cx="3553097" cy="646331"/>
            </a:xfrm>
            <a:prstGeom prst="rect">
              <a:avLst/>
            </a:prstGeom>
            <a:noFill/>
          </p:spPr>
          <p:txBody>
            <a:bodyPr wrap="square" rtlCol="0">
              <a:spAutoFit/>
            </a:bodyPr>
            <a:lstStyle/>
            <a:p>
              <a:r>
                <a:rPr lang="zh-CN" altLang="en-US" sz="1800" kern="0" spc="-35" dirty="0">
                  <a:solidFill>
                    <a:srgbClr val="272525"/>
                  </a:solidFill>
                  <a:latin typeface="Source Sans Pro" pitchFamily="34" charset="0"/>
                  <a:ea typeface="Source Sans Pro" pitchFamily="34" charset="-122"/>
                  <a:cs typeface="Source Sans Pro" pitchFamily="34" charset="-120"/>
                </a:rPr>
                <a:t>用户参与，优化搜索，精益求精；不直接编辑，防止恶意信息污染。</a:t>
              </a:r>
              <a:endParaRPr lang="en-US" altLang="zh-CN" sz="1800" dirty="0"/>
            </a:p>
          </p:txBody>
        </p:sp>
        <p:sp>
          <p:nvSpPr>
            <p:cNvPr id="22" name="矩形: 圆角 21">
              <a:extLst>
                <a:ext uri="{FF2B5EF4-FFF2-40B4-BE49-F238E27FC236}">
                  <a16:creationId xmlns:a16="http://schemas.microsoft.com/office/drawing/2014/main" id="{D4C8B49A-D26C-CF29-2A73-B9079AE824CE}"/>
                </a:ext>
              </a:extLst>
            </p:cNvPr>
            <p:cNvSpPr/>
            <p:nvPr/>
          </p:nvSpPr>
          <p:spPr>
            <a:xfrm>
              <a:off x="1574665" y="3379036"/>
              <a:ext cx="3620095" cy="794547"/>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11899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4"/>
            <a:stretch>
              <a:fillRect/>
            </a:stretch>
          </p:blipFill>
          <p:spPr>
            <a:xfrm>
              <a:off x="434162" y="452627"/>
              <a:ext cx="506250" cy="697500"/>
            </a:xfrm>
            <a:prstGeom prst="rect">
              <a:avLst/>
            </a:prstGeom>
          </p:spPr>
        </p:pic>
      </p:grpSp>
      <p:grpSp>
        <p:nvGrpSpPr>
          <p:cNvPr id="18" name="组合 17">
            <a:extLst>
              <a:ext uri="{FF2B5EF4-FFF2-40B4-BE49-F238E27FC236}">
                <a16:creationId xmlns:a16="http://schemas.microsoft.com/office/drawing/2014/main" id="{AEFB7FF0-45C9-4214-BA47-2AE55E4BD3D4}"/>
              </a:ext>
            </a:extLst>
          </p:cNvPr>
          <p:cNvGrpSpPr/>
          <p:nvPr/>
        </p:nvGrpSpPr>
        <p:grpSpPr>
          <a:xfrm>
            <a:off x="0" y="4091097"/>
            <a:ext cx="2005996" cy="2669741"/>
            <a:chOff x="7046219" y="1060088"/>
            <a:chExt cx="3178725" cy="4230503"/>
          </a:xfrm>
        </p:grpSpPr>
        <p:pic>
          <p:nvPicPr>
            <p:cNvPr id="19" name="图片 18">
              <a:extLst>
                <a:ext uri="{FF2B5EF4-FFF2-40B4-BE49-F238E27FC236}">
                  <a16:creationId xmlns:a16="http://schemas.microsoft.com/office/drawing/2014/main" id="{1179D742-CA55-407F-94F2-0B66D677E22B}"/>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20" name="图片 19">
              <a:extLst>
                <a:ext uri="{FF2B5EF4-FFF2-40B4-BE49-F238E27FC236}">
                  <a16:creationId xmlns:a16="http://schemas.microsoft.com/office/drawing/2014/main" id="{EA9BCDB6-AC25-43F3-A92F-E4FAF73BF508}"/>
                </a:ext>
              </a:extLst>
            </p:cNvPr>
            <p:cNvPicPr>
              <a:picLocks noChangeAspect="1"/>
            </p:cNvPicPr>
            <p:nvPr/>
          </p:nvPicPr>
          <p:blipFill>
            <a:blip r:embed="rId6"/>
            <a:stretch>
              <a:fillRect/>
            </a:stretch>
          </p:blipFill>
          <p:spPr>
            <a:xfrm>
              <a:off x="7046219" y="2040507"/>
              <a:ext cx="1979936" cy="3250084"/>
            </a:xfrm>
            <a:prstGeom prst="rect">
              <a:avLst/>
            </a:prstGeom>
          </p:spPr>
        </p:pic>
      </p:grpSp>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526" t="-329" b="90158"/>
          <a:stretch/>
        </p:blipFill>
        <p:spPr>
          <a:xfrm>
            <a:off x="7074039" y="502418"/>
            <a:ext cx="4675833" cy="697500"/>
          </a:xfrm>
          <a:prstGeom prst="rect">
            <a:avLst/>
          </a:prstGeom>
        </p:spPr>
      </p:pic>
      <p:sp>
        <p:nvSpPr>
          <p:cNvPr id="5" name="Text 1">
            <a:extLst>
              <a:ext uri="{FF2B5EF4-FFF2-40B4-BE49-F238E27FC236}">
                <a16:creationId xmlns:a16="http://schemas.microsoft.com/office/drawing/2014/main" id="{290DE51B-51DD-F7CC-EF34-BD4C04C02237}"/>
              </a:ext>
            </a:extLst>
          </p:cNvPr>
          <p:cNvSpPr/>
          <p:nvPr/>
        </p:nvSpPr>
        <p:spPr>
          <a:xfrm>
            <a:off x="4933263" y="635111"/>
            <a:ext cx="3703241" cy="578644"/>
          </a:xfrm>
          <a:prstGeom prst="rect">
            <a:avLst/>
          </a:prstGeom>
          <a:noFill/>
          <a:ln/>
        </p:spPr>
        <p:txBody>
          <a:bodyPr wrap="none" rtlCol="0" anchor="t"/>
          <a:lstStyle/>
          <a:p>
            <a:pPr>
              <a:lnSpc>
                <a:spcPts val="4556"/>
              </a:lnSpc>
            </a:pPr>
            <a:r>
              <a:rPr lang="en-US" altLang="zh-CN"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赋能</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161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张三</a:t>
              </a:r>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4"/>
            <a:stretch>
              <a:fillRect/>
            </a:stretch>
          </p:blipFill>
          <p:spPr>
            <a:xfrm>
              <a:off x="434162" y="452627"/>
              <a:ext cx="506250" cy="697500"/>
            </a:xfrm>
            <a:prstGeom prst="rect">
              <a:avLst/>
            </a:prstGeom>
          </p:spPr>
        </p:pic>
      </p:grpSp>
      <p:pic>
        <p:nvPicPr>
          <p:cNvPr id="28" name="图形 27">
            <a:extLst>
              <a:ext uri="{FF2B5EF4-FFF2-40B4-BE49-F238E27FC236}">
                <a16:creationId xmlns:a16="http://schemas.microsoft.com/office/drawing/2014/main" id="{F7E5C7DE-ABEF-4BAD-99DB-83BEDC347F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1325" y="2950072"/>
            <a:ext cx="404614" cy="404614"/>
          </a:xfrm>
          <a:prstGeom prst="rect">
            <a:avLst/>
          </a:prstGeom>
        </p:spPr>
      </p:pic>
      <p:grpSp>
        <p:nvGrpSpPr>
          <p:cNvPr id="16" name="组合 15">
            <a:extLst>
              <a:ext uri="{FF2B5EF4-FFF2-40B4-BE49-F238E27FC236}">
                <a16:creationId xmlns:a16="http://schemas.microsoft.com/office/drawing/2014/main" id="{370CD8D7-7811-4EE2-B09A-73C91CBC9547}"/>
              </a:ext>
            </a:extLst>
          </p:cNvPr>
          <p:cNvGrpSpPr/>
          <p:nvPr/>
        </p:nvGrpSpPr>
        <p:grpSpPr>
          <a:xfrm>
            <a:off x="0" y="4091097"/>
            <a:ext cx="2005996" cy="2669741"/>
            <a:chOff x="7046219" y="1060088"/>
            <a:chExt cx="3178725" cy="4230503"/>
          </a:xfrm>
        </p:grpSpPr>
        <p:pic>
          <p:nvPicPr>
            <p:cNvPr id="18" name="图片 17">
              <a:extLst>
                <a:ext uri="{FF2B5EF4-FFF2-40B4-BE49-F238E27FC236}">
                  <a16:creationId xmlns:a16="http://schemas.microsoft.com/office/drawing/2014/main" id="{9B3F8736-FA04-41B3-854C-93381D428D37}"/>
                </a:ext>
              </a:extLst>
            </p:cNvPr>
            <p:cNvPicPr>
              <a:picLocks noChangeAspect="1"/>
            </p:cNvPicPr>
            <p:nvPr/>
          </p:nvPicPr>
          <p:blipFill>
            <a:blip r:embed="rId7"/>
            <a:stretch>
              <a:fillRect/>
            </a:stretch>
          </p:blipFill>
          <p:spPr>
            <a:xfrm>
              <a:off x="8211194" y="1060088"/>
              <a:ext cx="2013750" cy="4151250"/>
            </a:xfrm>
            <a:prstGeom prst="rect">
              <a:avLst/>
            </a:prstGeom>
          </p:spPr>
        </p:pic>
        <p:pic>
          <p:nvPicPr>
            <p:cNvPr id="19" name="图片 18">
              <a:extLst>
                <a:ext uri="{FF2B5EF4-FFF2-40B4-BE49-F238E27FC236}">
                  <a16:creationId xmlns:a16="http://schemas.microsoft.com/office/drawing/2014/main" id="{6D0FD3B3-00FB-49F7-9EA6-B46020DA546E}"/>
                </a:ext>
              </a:extLst>
            </p:cNvPr>
            <p:cNvPicPr>
              <a:picLocks noChangeAspect="1"/>
            </p:cNvPicPr>
            <p:nvPr/>
          </p:nvPicPr>
          <p:blipFill>
            <a:blip r:embed="rId8"/>
            <a:stretch>
              <a:fillRect/>
            </a:stretch>
          </p:blipFill>
          <p:spPr>
            <a:xfrm>
              <a:off x="7046219" y="2040507"/>
              <a:ext cx="1979936" cy="3250084"/>
            </a:xfrm>
            <a:prstGeom prst="rect">
              <a:avLst/>
            </a:prstGeom>
          </p:spPr>
        </p:pic>
      </p:grpSp>
      <p:pic>
        <p:nvPicPr>
          <p:cNvPr id="13" name="图片 12">
            <a:extLst>
              <a:ext uri="{FF2B5EF4-FFF2-40B4-BE49-F238E27FC236}">
                <a16:creationId xmlns:a16="http://schemas.microsoft.com/office/drawing/2014/main" id="{A9920186-1B92-4EB0-A0F0-969CE31D15A4}"/>
              </a:ext>
            </a:extLst>
          </p:cNvPr>
          <p:cNvPicPr>
            <a:picLocks noChangeAspect="1"/>
          </p:cNvPicPr>
          <p:nvPr/>
        </p:nvPicPr>
        <p:blipFill rotWithShape="1">
          <a:blip r:embed="rId9">
            <a:extLst>
              <a:ext uri="{28A0092B-C50C-407E-A947-70E740481C1C}">
                <a14:useLocalDpi xmlns:a14="http://schemas.microsoft.com/office/drawing/2010/main" val="0"/>
              </a:ext>
            </a:extLst>
          </a:blip>
          <a:srcRect l="15271" t="31555" r="17853" b="58105"/>
          <a:stretch/>
        </p:blipFill>
        <p:spPr>
          <a:xfrm>
            <a:off x="5295479" y="2862799"/>
            <a:ext cx="6328731" cy="810241"/>
          </a:xfrm>
          <a:prstGeom prst="rect">
            <a:avLst/>
          </a:prstGeom>
        </p:spPr>
      </p:pic>
      <p:sp>
        <p:nvSpPr>
          <p:cNvPr id="4" name="文本框 3">
            <a:extLst>
              <a:ext uri="{FF2B5EF4-FFF2-40B4-BE49-F238E27FC236}">
                <a16:creationId xmlns:a16="http://schemas.microsoft.com/office/drawing/2014/main" id="{1301DBC2-E2F4-40C2-BE85-B8B74FFE5767}"/>
              </a:ext>
            </a:extLst>
          </p:cNvPr>
          <p:cNvSpPr txBox="1"/>
          <p:nvPr/>
        </p:nvSpPr>
        <p:spPr>
          <a:xfrm>
            <a:off x="5428968" y="3098643"/>
            <a:ext cx="5832250"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张三捡到手机，花光所有话费，构成什么犯罪</a:t>
            </a:r>
          </a:p>
        </p:txBody>
      </p:sp>
      <p:sp>
        <p:nvSpPr>
          <p:cNvPr id="6" name="Text 1">
            <a:extLst>
              <a:ext uri="{FF2B5EF4-FFF2-40B4-BE49-F238E27FC236}">
                <a16:creationId xmlns:a16="http://schemas.microsoft.com/office/drawing/2014/main" id="{EDC68E38-B4F1-7410-5C50-079940F0B7B5}"/>
              </a:ext>
            </a:extLst>
          </p:cNvPr>
          <p:cNvSpPr/>
          <p:nvPr/>
        </p:nvSpPr>
        <p:spPr>
          <a:xfrm>
            <a:off x="4933263" y="635111"/>
            <a:ext cx="3703241" cy="578644"/>
          </a:xfrm>
          <a:prstGeom prst="rect">
            <a:avLst/>
          </a:prstGeom>
          <a:noFill/>
          <a:ln/>
        </p:spPr>
        <p:txBody>
          <a:bodyPr wrap="none" rtlCol="0" anchor="t"/>
          <a:lstStyle/>
          <a:p>
            <a:pPr>
              <a:lnSpc>
                <a:spcPts val="4556"/>
              </a:lnSpc>
            </a:pPr>
            <a:r>
              <a:rPr lang="en-US" altLang="zh-CN"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赋能</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1560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4"/>
            <a:stretch>
              <a:fillRect/>
            </a:stretch>
          </p:blipFill>
          <p:spPr>
            <a:xfrm>
              <a:off x="434162" y="452627"/>
              <a:ext cx="506250" cy="697500"/>
            </a:xfrm>
            <a:prstGeom prst="rect">
              <a:avLst/>
            </a:prstGeom>
          </p:spPr>
        </p:pic>
      </p:grpSp>
      <p:pic>
        <p:nvPicPr>
          <p:cNvPr id="5" name="图片 4">
            <a:extLst>
              <a:ext uri="{FF2B5EF4-FFF2-40B4-BE49-F238E27FC236}">
                <a16:creationId xmlns:a16="http://schemas.microsoft.com/office/drawing/2014/main" id="{1F474225-CD7C-401C-997E-F8E3E3698DA3}"/>
              </a:ext>
            </a:extLst>
          </p:cNvPr>
          <p:cNvPicPr>
            <a:picLocks noChangeAspect="1"/>
          </p:cNvPicPr>
          <p:nvPr/>
        </p:nvPicPr>
        <p:blipFill rotWithShape="1">
          <a:blip r:embed="rId5">
            <a:extLst>
              <a:ext uri="{28A0092B-C50C-407E-A947-70E740481C1C}">
                <a14:useLocalDpi xmlns:a14="http://schemas.microsoft.com/office/drawing/2010/main" val="0"/>
              </a:ext>
            </a:extLst>
          </a:blip>
          <a:srcRect t="700" r="46445" b="87542"/>
          <a:stretch/>
        </p:blipFill>
        <p:spPr>
          <a:xfrm>
            <a:off x="5325626" y="2923474"/>
            <a:ext cx="6345533" cy="715204"/>
          </a:xfrm>
          <a:prstGeom prst="rect">
            <a:avLst/>
          </a:prstGeom>
        </p:spPr>
      </p:pic>
      <p:grpSp>
        <p:nvGrpSpPr>
          <p:cNvPr id="19" name="组合 18">
            <a:extLst>
              <a:ext uri="{FF2B5EF4-FFF2-40B4-BE49-F238E27FC236}">
                <a16:creationId xmlns:a16="http://schemas.microsoft.com/office/drawing/2014/main" id="{A45785BF-8BAF-43A7-A437-E1A8A91A771B}"/>
              </a:ext>
            </a:extLst>
          </p:cNvPr>
          <p:cNvGrpSpPr/>
          <p:nvPr/>
        </p:nvGrpSpPr>
        <p:grpSpPr>
          <a:xfrm>
            <a:off x="0" y="4091097"/>
            <a:ext cx="2005996" cy="2669741"/>
            <a:chOff x="7046219" y="1060088"/>
            <a:chExt cx="3178725" cy="4230503"/>
          </a:xfrm>
        </p:grpSpPr>
        <p:pic>
          <p:nvPicPr>
            <p:cNvPr id="20" name="图片 19">
              <a:extLst>
                <a:ext uri="{FF2B5EF4-FFF2-40B4-BE49-F238E27FC236}">
                  <a16:creationId xmlns:a16="http://schemas.microsoft.com/office/drawing/2014/main" id="{4B1B2EB3-FDD8-4BCB-BD69-903969A1DCFE}"/>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6" name="图片 25">
              <a:extLst>
                <a:ext uri="{FF2B5EF4-FFF2-40B4-BE49-F238E27FC236}">
                  <a16:creationId xmlns:a16="http://schemas.microsoft.com/office/drawing/2014/main" id="{8F3870F8-5C33-4585-A34D-7B0300C12C94}"/>
                </a:ext>
              </a:extLst>
            </p:cNvPr>
            <p:cNvPicPr>
              <a:picLocks noChangeAspect="1"/>
            </p:cNvPicPr>
            <p:nvPr/>
          </p:nvPicPr>
          <p:blipFill>
            <a:blip r:embed="rId7"/>
            <a:stretch>
              <a:fillRect/>
            </a:stretch>
          </p:blipFill>
          <p:spPr>
            <a:xfrm>
              <a:off x="7046219" y="2040507"/>
              <a:ext cx="1979936" cy="3250084"/>
            </a:xfrm>
            <a:prstGeom prst="rect">
              <a:avLst/>
            </a:prstGeom>
          </p:spPr>
        </p:pic>
      </p:grpSp>
      <p:sp>
        <p:nvSpPr>
          <p:cNvPr id="6" name="Text 1">
            <a:extLst>
              <a:ext uri="{FF2B5EF4-FFF2-40B4-BE49-F238E27FC236}">
                <a16:creationId xmlns:a16="http://schemas.microsoft.com/office/drawing/2014/main" id="{53A1BF40-F1AE-5230-C455-2D513E7BBD89}"/>
              </a:ext>
            </a:extLst>
          </p:cNvPr>
          <p:cNvSpPr/>
          <p:nvPr/>
        </p:nvSpPr>
        <p:spPr>
          <a:xfrm>
            <a:off x="4933263" y="635111"/>
            <a:ext cx="3703241" cy="578644"/>
          </a:xfrm>
          <a:prstGeom prst="rect">
            <a:avLst/>
          </a:prstGeom>
          <a:noFill/>
          <a:ln/>
        </p:spPr>
        <p:txBody>
          <a:bodyPr wrap="none" rtlCol="0" anchor="t"/>
          <a:lstStyle/>
          <a:p>
            <a:pPr>
              <a:lnSpc>
                <a:spcPts val="4556"/>
              </a:lnSpc>
            </a:pPr>
            <a:r>
              <a:rPr lang="en-US" altLang="zh-CN"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赋能</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10692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4"/>
            <a:stretch>
              <a:fillRect/>
            </a:stretch>
          </p:blipFill>
          <p:spPr>
            <a:xfrm>
              <a:off x="434162" y="452627"/>
              <a:ext cx="506250" cy="697500"/>
            </a:xfrm>
            <a:prstGeom prst="rect">
              <a:avLst/>
            </a:prstGeom>
          </p:spPr>
        </p:pic>
      </p:grpSp>
      <p:pic>
        <p:nvPicPr>
          <p:cNvPr id="5" name="图片 4">
            <a:extLst>
              <a:ext uri="{FF2B5EF4-FFF2-40B4-BE49-F238E27FC236}">
                <a16:creationId xmlns:a16="http://schemas.microsoft.com/office/drawing/2014/main" id="{1F474225-CD7C-401C-997E-F8E3E3698DA3}"/>
              </a:ext>
            </a:extLst>
          </p:cNvPr>
          <p:cNvPicPr>
            <a:picLocks noChangeAspect="1"/>
          </p:cNvPicPr>
          <p:nvPr/>
        </p:nvPicPr>
        <p:blipFill rotWithShape="1">
          <a:blip r:embed="rId5">
            <a:extLst>
              <a:ext uri="{28A0092B-C50C-407E-A947-70E740481C1C}">
                <a14:useLocalDpi xmlns:a14="http://schemas.microsoft.com/office/drawing/2010/main" val="0"/>
              </a:ext>
            </a:extLst>
          </a:blip>
          <a:srcRect r="42902"/>
          <a:stretch/>
        </p:blipFill>
        <p:spPr>
          <a:xfrm>
            <a:off x="1345061" y="1738433"/>
            <a:ext cx="4260894" cy="3830902"/>
          </a:xfrm>
          <a:prstGeom prst="rect">
            <a:avLst/>
          </a:prstGeom>
        </p:spPr>
      </p:pic>
      <p:sp>
        <p:nvSpPr>
          <p:cNvPr id="31" name="Text 1">
            <a:extLst>
              <a:ext uri="{FF2B5EF4-FFF2-40B4-BE49-F238E27FC236}">
                <a16:creationId xmlns:a16="http://schemas.microsoft.com/office/drawing/2014/main" id="{0E8151F6-AC7F-41AE-973E-FED31407B99F}"/>
              </a:ext>
            </a:extLst>
          </p:cNvPr>
          <p:cNvSpPr/>
          <p:nvPr/>
        </p:nvSpPr>
        <p:spPr>
          <a:xfrm>
            <a:off x="4933263" y="635111"/>
            <a:ext cx="3703241" cy="578644"/>
          </a:xfrm>
          <a:prstGeom prst="rect">
            <a:avLst/>
          </a:prstGeom>
          <a:noFill/>
          <a:ln/>
        </p:spPr>
        <p:txBody>
          <a:bodyPr wrap="none" rtlCol="0" anchor="t"/>
          <a:lstStyle/>
          <a:p>
            <a:pPr>
              <a:lnSpc>
                <a:spcPts val="4556"/>
              </a:lnSpc>
            </a:pPr>
            <a:r>
              <a:rPr lang="en-US" altLang="zh-CN"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赋能</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72FA6FA9-E6FE-4D95-A8FD-0E21E44CA7E3}"/>
              </a:ext>
            </a:extLst>
          </p:cNvPr>
          <p:cNvGrpSpPr/>
          <p:nvPr/>
        </p:nvGrpSpPr>
        <p:grpSpPr>
          <a:xfrm>
            <a:off x="0" y="4091097"/>
            <a:ext cx="2005996" cy="2669741"/>
            <a:chOff x="7046219" y="1060088"/>
            <a:chExt cx="3178725" cy="4230503"/>
          </a:xfrm>
        </p:grpSpPr>
        <p:pic>
          <p:nvPicPr>
            <p:cNvPr id="20" name="图片 19">
              <a:extLst>
                <a:ext uri="{FF2B5EF4-FFF2-40B4-BE49-F238E27FC236}">
                  <a16:creationId xmlns:a16="http://schemas.microsoft.com/office/drawing/2014/main" id="{4CA24BB1-1F6F-41C6-BE9D-18868315224F}"/>
                </a:ext>
              </a:extLst>
            </p:cNvPr>
            <p:cNvPicPr>
              <a:picLocks noChangeAspect="1"/>
            </p:cNvPicPr>
            <p:nvPr/>
          </p:nvPicPr>
          <p:blipFill>
            <a:blip r:embed="rId6"/>
            <a:stretch>
              <a:fillRect/>
            </a:stretch>
          </p:blipFill>
          <p:spPr>
            <a:xfrm>
              <a:off x="8211194" y="1060088"/>
              <a:ext cx="2013750" cy="4151250"/>
            </a:xfrm>
            <a:prstGeom prst="rect">
              <a:avLst/>
            </a:prstGeom>
          </p:spPr>
        </p:pic>
        <p:pic>
          <p:nvPicPr>
            <p:cNvPr id="26" name="图片 25">
              <a:extLst>
                <a:ext uri="{FF2B5EF4-FFF2-40B4-BE49-F238E27FC236}">
                  <a16:creationId xmlns:a16="http://schemas.microsoft.com/office/drawing/2014/main" id="{A93C7858-224E-4298-AAEA-6DE6B94CA464}"/>
                </a:ext>
              </a:extLst>
            </p:cNvPr>
            <p:cNvPicPr>
              <a:picLocks noChangeAspect="1"/>
            </p:cNvPicPr>
            <p:nvPr/>
          </p:nvPicPr>
          <p:blipFill>
            <a:blip r:embed="rId7"/>
            <a:stretch>
              <a:fillRect/>
            </a:stretch>
          </p:blipFill>
          <p:spPr>
            <a:xfrm>
              <a:off x="7046219" y="2040507"/>
              <a:ext cx="1979936" cy="3250084"/>
            </a:xfrm>
            <a:prstGeom prst="rect">
              <a:avLst/>
            </a:prstGeom>
          </p:spPr>
        </p:pic>
      </p:grpSp>
    </p:spTree>
    <p:extLst>
      <p:ext uri="{BB962C8B-B14F-4D97-AF65-F5344CB8AC3E}">
        <p14:creationId xmlns:p14="http://schemas.microsoft.com/office/powerpoint/2010/main" val="1303012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70058" y="448107"/>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5"/>
            <a:stretch>
              <a:fillRect/>
            </a:stretch>
          </p:blipFill>
          <p:spPr>
            <a:xfrm>
              <a:off x="434162" y="452627"/>
              <a:ext cx="506250" cy="697500"/>
            </a:xfrm>
            <a:prstGeom prst="rect">
              <a:avLst/>
            </a:prstGeom>
          </p:spPr>
        </p:pic>
      </p:grpSp>
      <p:pic>
        <p:nvPicPr>
          <p:cNvPr id="5" name="图片 4">
            <a:extLst>
              <a:ext uri="{FF2B5EF4-FFF2-40B4-BE49-F238E27FC236}">
                <a16:creationId xmlns:a16="http://schemas.microsoft.com/office/drawing/2014/main" id="{1F474225-CD7C-401C-997E-F8E3E3698D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45060" y="1738433"/>
            <a:ext cx="7462405" cy="3830902"/>
          </a:xfrm>
          <a:prstGeom prst="rect">
            <a:avLst/>
          </a:prstGeom>
        </p:spPr>
      </p:pic>
      <p:pic>
        <p:nvPicPr>
          <p:cNvPr id="18" name="图片 17">
            <a:extLst>
              <a:ext uri="{FF2B5EF4-FFF2-40B4-BE49-F238E27FC236}">
                <a16:creationId xmlns:a16="http://schemas.microsoft.com/office/drawing/2014/main" id="{A257FF27-DA71-450C-877D-9B83340898E2}"/>
              </a:ext>
            </a:extLst>
          </p:cNvPr>
          <p:cNvPicPr>
            <a:picLocks noChangeAspect="1"/>
          </p:cNvPicPr>
          <p:nvPr/>
        </p:nvPicPr>
        <p:blipFill>
          <a:blip r:embed="rId7"/>
          <a:stretch>
            <a:fillRect/>
          </a:stretch>
        </p:blipFill>
        <p:spPr>
          <a:xfrm>
            <a:off x="5814082" y="1664377"/>
            <a:ext cx="2979338" cy="4180045"/>
          </a:xfrm>
          <a:prstGeom prst="rect">
            <a:avLst/>
          </a:prstGeom>
        </p:spPr>
      </p:pic>
      <p:grpSp>
        <p:nvGrpSpPr>
          <p:cNvPr id="19" name="组合 18">
            <a:extLst>
              <a:ext uri="{FF2B5EF4-FFF2-40B4-BE49-F238E27FC236}">
                <a16:creationId xmlns:a16="http://schemas.microsoft.com/office/drawing/2014/main" id="{72FA6FA9-E6FE-4D95-A8FD-0E21E44CA7E3}"/>
              </a:ext>
            </a:extLst>
          </p:cNvPr>
          <p:cNvGrpSpPr/>
          <p:nvPr/>
        </p:nvGrpSpPr>
        <p:grpSpPr>
          <a:xfrm>
            <a:off x="0" y="4091097"/>
            <a:ext cx="2005996" cy="2669741"/>
            <a:chOff x="7046219" y="1060088"/>
            <a:chExt cx="3178725" cy="4230503"/>
          </a:xfrm>
        </p:grpSpPr>
        <p:pic>
          <p:nvPicPr>
            <p:cNvPr id="20" name="图片 19">
              <a:extLst>
                <a:ext uri="{FF2B5EF4-FFF2-40B4-BE49-F238E27FC236}">
                  <a16:creationId xmlns:a16="http://schemas.microsoft.com/office/drawing/2014/main" id="{4CA24BB1-1F6F-41C6-BE9D-18868315224F}"/>
                </a:ext>
              </a:extLst>
            </p:cNvPr>
            <p:cNvPicPr>
              <a:picLocks noChangeAspect="1"/>
            </p:cNvPicPr>
            <p:nvPr/>
          </p:nvPicPr>
          <p:blipFill>
            <a:blip r:embed="rId8"/>
            <a:stretch>
              <a:fillRect/>
            </a:stretch>
          </p:blipFill>
          <p:spPr>
            <a:xfrm>
              <a:off x="8211194" y="1060088"/>
              <a:ext cx="2013750" cy="4151250"/>
            </a:xfrm>
            <a:prstGeom prst="rect">
              <a:avLst/>
            </a:prstGeom>
          </p:spPr>
        </p:pic>
        <p:pic>
          <p:nvPicPr>
            <p:cNvPr id="26" name="图片 25">
              <a:extLst>
                <a:ext uri="{FF2B5EF4-FFF2-40B4-BE49-F238E27FC236}">
                  <a16:creationId xmlns:a16="http://schemas.microsoft.com/office/drawing/2014/main" id="{A93C7858-224E-4298-AAEA-6DE6B94CA464}"/>
                </a:ext>
              </a:extLst>
            </p:cNvPr>
            <p:cNvPicPr>
              <a:picLocks noChangeAspect="1"/>
            </p:cNvPicPr>
            <p:nvPr/>
          </p:nvPicPr>
          <p:blipFill>
            <a:blip r:embed="rId9"/>
            <a:stretch>
              <a:fillRect/>
            </a:stretch>
          </p:blipFill>
          <p:spPr>
            <a:xfrm>
              <a:off x="7046219" y="2040507"/>
              <a:ext cx="1979936" cy="3250084"/>
            </a:xfrm>
            <a:prstGeom prst="rect">
              <a:avLst/>
            </a:prstGeom>
          </p:spPr>
        </p:pic>
      </p:grpSp>
      <p:sp>
        <p:nvSpPr>
          <p:cNvPr id="4" name="Text 1">
            <a:extLst>
              <a:ext uri="{FF2B5EF4-FFF2-40B4-BE49-F238E27FC236}">
                <a16:creationId xmlns:a16="http://schemas.microsoft.com/office/drawing/2014/main" id="{C95A68BC-11AC-06D3-C822-AB59359D5A47}"/>
              </a:ext>
            </a:extLst>
          </p:cNvPr>
          <p:cNvSpPr/>
          <p:nvPr/>
        </p:nvSpPr>
        <p:spPr>
          <a:xfrm>
            <a:off x="4933263" y="635111"/>
            <a:ext cx="3703241" cy="578644"/>
          </a:xfrm>
          <a:prstGeom prst="rect">
            <a:avLst/>
          </a:prstGeom>
          <a:noFill/>
          <a:ln/>
        </p:spPr>
        <p:txBody>
          <a:bodyPr wrap="none" rtlCol="0" anchor="t"/>
          <a:lstStyle/>
          <a:p>
            <a:pPr>
              <a:lnSpc>
                <a:spcPts val="4556"/>
              </a:lnSpc>
            </a:pPr>
            <a:r>
              <a:rPr lang="en-US" altLang="zh-CN"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赋能</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901AE71B-00EF-F67A-68C9-32CE26293F83}"/>
              </a:ext>
            </a:extLst>
          </p:cNvPr>
          <p:cNvGrpSpPr/>
          <p:nvPr/>
        </p:nvGrpSpPr>
        <p:grpSpPr>
          <a:xfrm>
            <a:off x="8379979" y="1628268"/>
            <a:ext cx="3030428" cy="2969857"/>
            <a:chOff x="6096000" y="1431290"/>
            <a:chExt cx="3030428" cy="2969857"/>
          </a:xfrm>
        </p:grpSpPr>
        <p:grpSp>
          <p:nvGrpSpPr>
            <p:cNvPr id="8" name="组合 7">
              <a:extLst>
                <a:ext uri="{FF2B5EF4-FFF2-40B4-BE49-F238E27FC236}">
                  <a16:creationId xmlns:a16="http://schemas.microsoft.com/office/drawing/2014/main" id="{4F70E427-D445-44F9-B39B-7116DED158AC}"/>
                </a:ext>
              </a:extLst>
            </p:cNvPr>
            <p:cNvGrpSpPr/>
            <p:nvPr/>
          </p:nvGrpSpPr>
          <p:grpSpPr>
            <a:xfrm>
              <a:off x="6096000" y="1431290"/>
              <a:ext cx="3030428" cy="989279"/>
              <a:chOff x="1223661" y="2914266"/>
              <a:chExt cx="3030428" cy="989279"/>
            </a:xfrm>
          </p:grpSpPr>
          <p:grpSp>
            <p:nvGrpSpPr>
              <p:cNvPr id="21" name="组合 20">
                <a:extLst>
                  <a:ext uri="{FF2B5EF4-FFF2-40B4-BE49-F238E27FC236}">
                    <a16:creationId xmlns:a16="http://schemas.microsoft.com/office/drawing/2014/main" id="{3ED1752B-3F0E-47B5-A42A-AA39F51B0FC4}"/>
                  </a:ext>
                </a:extLst>
              </p:cNvPr>
              <p:cNvGrpSpPr/>
              <p:nvPr/>
            </p:nvGrpSpPr>
            <p:grpSpPr>
              <a:xfrm>
                <a:off x="1223661" y="2914266"/>
                <a:ext cx="3030428" cy="989279"/>
                <a:chOff x="1893293" y="4108455"/>
                <a:chExt cx="3030428" cy="989279"/>
              </a:xfrm>
            </p:grpSpPr>
            <p:sp>
              <p:nvSpPr>
                <p:cNvPr id="22" name="Text 12">
                  <a:extLst>
                    <a:ext uri="{FF2B5EF4-FFF2-40B4-BE49-F238E27FC236}">
                      <a16:creationId xmlns:a16="http://schemas.microsoft.com/office/drawing/2014/main" id="{6C30D405-6F96-4E05-A5A2-3CAF1EF45959}"/>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rPr>
                    <a:t>智能法律建议</a:t>
                  </a:r>
                  <a:endParaRPr lang="en-US" sz="2187" dirty="0"/>
                </a:p>
              </p:txBody>
            </p:sp>
            <p:sp>
              <p:nvSpPr>
                <p:cNvPr id="25" name="PA_库_矩形 5">
                  <a:extLst>
                    <a:ext uri="{FF2B5EF4-FFF2-40B4-BE49-F238E27FC236}">
                      <a16:creationId xmlns:a16="http://schemas.microsoft.com/office/drawing/2014/main" id="{D0F2B22A-7B69-45C1-9BB2-839169BA7871}"/>
                    </a:ext>
                  </a:extLst>
                </p:cNvPr>
                <p:cNvSpPr/>
                <p:nvPr>
                  <p:custDataLst>
                    <p:tags r:id="rId1"/>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3" name="Text 13">
                  <a:extLst>
                    <a:ext uri="{FF2B5EF4-FFF2-40B4-BE49-F238E27FC236}">
                      <a16:creationId xmlns:a16="http://schemas.microsoft.com/office/drawing/2014/main" id="{D729B230-B63F-4059-962E-F99A7CC5F959}"/>
                    </a:ext>
                  </a:extLst>
                </p:cNvPr>
                <p:cNvSpPr/>
                <p:nvPr/>
              </p:nvSpPr>
              <p:spPr>
                <a:xfrm>
                  <a:off x="2615411" y="4742332"/>
                  <a:ext cx="2308310" cy="355402"/>
                </a:xfrm>
                <a:prstGeom prst="rect">
                  <a:avLst/>
                </a:prstGeom>
                <a:noFill/>
                <a:ln/>
              </p:spPr>
              <p:txBody>
                <a:bodyPr wrap="square" rtlCol="0" anchor="t"/>
                <a:lstStyle/>
                <a:p>
                  <a:pPr marL="0" indent="0">
                    <a:lnSpc>
                      <a:spcPts val="2799"/>
                    </a:lnSpc>
                    <a:buNone/>
                  </a:pPr>
                  <a:r>
                    <a:rPr lang="zh-CN" altLang="en-US" sz="1750" kern="0" spc="-35" dirty="0">
                      <a:solidFill>
                        <a:srgbClr val="272525"/>
                      </a:solidFill>
                      <a:latin typeface="微软雅黑" panose="020B0503020204020204" pitchFamily="34" charset="-122"/>
                      <a:ea typeface="微软雅黑" panose="020B0503020204020204" pitchFamily="34" charset="-122"/>
                      <a:cs typeface="Source Sans Pro" pitchFamily="34" charset="-120"/>
                    </a:rPr>
                    <a:t>智能法律建议，法律问题一键解答</a:t>
                  </a:r>
                  <a:r>
                    <a:rPr lang="en-US" altLang="zh-CN" sz="1750" kern="0" spc="-35" dirty="0">
                      <a:solidFill>
                        <a:srgbClr val="272525"/>
                      </a:solidFill>
                      <a:latin typeface="微软雅黑" panose="020B0503020204020204" pitchFamily="34" charset="-122"/>
                      <a:ea typeface="微软雅黑" panose="020B0503020204020204" pitchFamily="34" charset="-122"/>
                      <a:cs typeface="Source Sans Pro" pitchFamily="34" charset="-120"/>
                    </a:rPr>
                    <a:t>;</a:t>
                  </a:r>
                </a:p>
                <a:p>
                  <a:pPr marL="0" indent="0">
                    <a:lnSpc>
                      <a:spcPts val="2799"/>
                    </a:lnSpc>
                    <a:buNone/>
                  </a:pPr>
                  <a:r>
                    <a:rPr lang="en-US" altLang="zh-CN" sz="1750" kern="0" spc="-35" dirty="0">
                      <a:solidFill>
                        <a:srgbClr val="272525"/>
                      </a:solidFill>
                      <a:latin typeface="微软雅黑" panose="020B0503020204020204" pitchFamily="34" charset="-122"/>
                      <a:ea typeface="微软雅黑" panose="020B0503020204020204" pitchFamily="34" charset="-122"/>
                    </a:rPr>
                    <a:t>AI</a:t>
                  </a:r>
                  <a:r>
                    <a:rPr lang="zh-CN" altLang="en-US" sz="1750" kern="0" spc="-35" dirty="0">
                      <a:solidFill>
                        <a:srgbClr val="272525"/>
                      </a:solidFill>
                      <a:latin typeface="微软雅黑" panose="020B0503020204020204" pitchFamily="34" charset="-122"/>
                      <a:ea typeface="微软雅黑" panose="020B0503020204020204" pitchFamily="34" charset="-122"/>
                    </a:rPr>
                    <a:t>强大总结与归纳能力助力通俗化案例搜索，更方便非法律专业人士使用！</a:t>
                  </a:r>
                  <a:endParaRPr lang="en-US" sz="1750" dirty="0">
                    <a:latin typeface="微软雅黑" panose="020B0503020204020204" pitchFamily="34" charset="-122"/>
                    <a:ea typeface="微软雅黑" panose="020B0503020204020204" pitchFamily="34" charset="-122"/>
                  </a:endParaRPr>
                </a:p>
              </p:txBody>
            </p:sp>
          </p:grpSp>
          <p:pic>
            <p:nvPicPr>
              <p:cNvPr id="7" name="图形 6">
                <a:extLst>
                  <a:ext uri="{FF2B5EF4-FFF2-40B4-BE49-F238E27FC236}">
                    <a16:creationId xmlns:a16="http://schemas.microsoft.com/office/drawing/2014/main" id="{8FB21240-89F2-4B03-BDA1-73FAC17E5F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557" y="2956073"/>
                <a:ext cx="410308" cy="410308"/>
              </a:xfrm>
              <a:prstGeom prst="rect">
                <a:avLst/>
              </a:prstGeom>
            </p:spPr>
          </p:pic>
        </p:grpSp>
        <p:sp>
          <p:nvSpPr>
            <p:cNvPr id="6" name="矩形: 圆角 5">
              <a:extLst>
                <a:ext uri="{FF2B5EF4-FFF2-40B4-BE49-F238E27FC236}">
                  <a16:creationId xmlns:a16="http://schemas.microsoft.com/office/drawing/2014/main" id="{43D34C27-5C23-ACD3-8F25-90D5FEC37D55}"/>
                </a:ext>
              </a:extLst>
            </p:cNvPr>
            <p:cNvSpPr/>
            <p:nvPr/>
          </p:nvSpPr>
          <p:spPr>
            <a:xfrm>
              <a:off x="6707042" y="2065166"/>
              <a:ext cx="2333020" cy="2335981"/>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958021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xit" presetSubtype="1" fill="hold" nodeType="afterEffect">
                                  <p:stCondLst>
                                    <p:cond delay="0"/>
                                  </p:stCondLst>
                                  <p:childTnLst>
                                    <p:animEffect transition="out" filter="wipe(up)">
                                      <p:cBhvr>
                                        <p:cTn id="11" dur="2000"/>
                                        <p:tgtEl>
                                          <p:spTgt spid="18"/>
                                        </p:tgtEl>
                                      </p:cBhvr>
                                    </p:animEffect>
                                    <p:set>
                                      <p:cBhvr>
                                        <p:cTn id="12" dur="1" fill="hold">
                                          <p:stCondLst>
                                            <p:cond delay="1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4"/>
            <a:stretch>
              <a:fillRect/>
            </a:stretch>
          </p:blipFill>
          <p:spPr>
            <a:xfrm>
              <a:off x="434162" y="452627"/>
              <a:ext cx="506250" cy="697500"/>
            </a:xfrm>
            <a:prstGeom prst="rect">
              <a:avLst/>
            </a:prstGeom>
          </p:spPr>
        </p:pic>
      </p:grpSp>
      <p:pic>
        <p:nvPicPr>
          <p:cNvPr id="13" name="图片 12">
            <a:extLst>
              <a:ext uri="{FF2B5EF4-FFF2-40B4-BE49-F238E27FC236}">
                <a16:creationId xmlns:a16="http://schemas.microsoft.com/office/drawing/2014/main" id="{A9920186-1B92-4EB0-A0F0-969CE31D15A4}"/>
              </a:ext>
            </a:extLst>
          </p:cNvPr>
          <p:cNvPicPr>
            <a:picLocks noChangeAspect="1"/>
          </p:cNvPicPr>
          <p:nvPr/>
        </p:nvPicPr>
        <p:blipFill rotWithShape="1">
          <a:blip r:embed="rId5">
            <a:extLst>
              <a:ext uri="{28A0092B-C50C-407E-A947-70E740481C1C}">
                <a14:useLocalDpi xmlns:a14="http://schemas.microsoft.com/office/drawing/2010/main" val="0"/>
              </a:ext>
            </a:extLst>
          </a:blip>
          <a:srcRect l="14941" t="32475" r="19269" b="55885"/>
          <a:stretch/>
        </p:blipFill>
        <p:spPr>
          <a:xfrm>
            <a:off x="6484655" y="590280"/>
            <a:ext cx="5238109" cy="697500"/>
          </a:xfrm>
          <a:prstGeom prst="rect">
            <a:avLst/>
          </a:prstGeom>
        </p:spPr>
      </p:pic>
      <p:pic>
        <p:nvPicPr>
          <p:cNvPr id="28" name="图形 27">
            <a:extLst>
              <a:ext uri="{FF2B5EF4-FFF2-40B4-BE49-F238E27FC236}">
                <a16:creationId xmlns:a16="http://schemas.microsoft.com/office/drawing/2014/main" id="{F7E5C7DE-ABEF-4BAD-99DB-83BEDC347F2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1325" y="2950072"/>
            <a:ext cx="404614" cy="404614"/>
          </a:xfrm>
          <a:prstGeom prst="rect">
            <a:avLst/>
          </a:prstGeom>
        </p:spPr>
      </p:pic>
      <p:grpSp>
        <p:nvGrpSpPr>
          <p:cNvPr id="16" name="组合 15">
            <a:extLst>
              <a:ext uri="{FF2B5EF4-FFF2-40B4-BE49-F238E27FC236}">
                <a16:creationId xmlns:a16="http://schemas.microsoft.com/office/drawing/2014/main" id="{370CD8D7-7811-4EE2-B09A-73C91CBC9547}"/>
              </a:ext>
            </a:extLst>
          </p:cNvPr>
          <p:cNvGrpSpPr/>
          <p:nvPr/>
        </p:nvGrpSpPr>
        <p:grpSpPr>
          <a:xfrm>
            <a:off x="0" y="4091097"/>
            <a:ext cx="2005996" cy="2669741"/>
            <a:chOff x="7046219" y="1060088"/>
            <a:chExt cx="3178725" cy="4230503"/>
          </a:xfrm>
        </p:grpSpPr>
        <p:pic>
          <p:nvPicPr>
            <p:cNvPr id="18" name="图片 17">
              <a:extLst>
                <a:ext uri="{FF2B5EF4-FFF2-40B4-BE49-F238E27FC236}">
                  <a16:creationId xmlns:a16="http://schemas.microsoft.com/office/drawing/2014/main" id="{9B3F8736-FA04-41B3-854C-93381D428D37}"/>
                </a:ext>
              </a:extLst>
            </p:cNvPr>
            <p:cNvPicPr>
              <a:picLocks noChangeAspect="1"/>
            </p:cNvPicPr>
            <p:nvPr/>
          </p:nvPicPr>
          <p:blipFill>
            <a:blip r:embed="rId8"/>
            <a:stretch>
              <a:fillRect/>
            </a:stretch>
          </p:blipFill>
          <p:spPr>
            <a:xfrm>
              <a:off x="8211194" y="1060088"/>
              <a:ext cx="2013750" cy="4151250"/>
            </a:xfrm>
            <a:prstGeom prst="rect">
              <a:avLst/>
            </a:prstGeom>
          </p:spPr>
        </p:pic>
        <p:pic>
          <p:nvPicPr>
            <p:cNvPr id="19" name="图片 18">
              <a:extLst>
                <a:ext uri="{FF2B5EF4-FFF2-40B4-BE49-F238E27FC236}">
                  <a16:creationId xmlns:a16="http://schemas.microsoft.com/office/drawing/2014/main" id="{6D0FD3B3-00FB-49F7-9EA6-B46020DA546E}"/>
                </a:ext>
              </a:extLst>
            </p:cNvPr>
            <p:cNvPicPr>
              <a:picLocks noChangeAspect="1"/>
            </p:cNvPicPr>
            <p:nvPr/>
          </p:nvPicPr>
          <p:blipFill>
            <a:blip r:embed="rId9"/>
            <a:stretch>
              <a:fillRect/>
            </a:stretch>
          </p:blipFill>
          <p:spPr>
            <a:xfrm>
              <a:off x="7046219" y="2040507"/>
              <a:ext cx="1979936" cy="3250084"/>
            </a:xfrm>
            <a:prstGeom prst="rect">
              <a:avLst/>
            </a:prstGeom>
          </p:spPr>
        </p:pic>
      </p:grpSp>
      <p:sp>
        <p:nvSpPr>
          <p:cNvPr id="4" name="Text 1">
            <a:extLst>
              <a:ext uri="{FF2B5EF4-FFF2-40B4-BE49-F238E27FC236}">
                <a16:creationId xmlns:a16="http://schemas.microsoft.com/office/drawing/2014/main" id="{4E98AF99-5B59-3643-F19D-75BE08DAB363}"/>
              </a:ext>
            </a:extLst>
          </p:cNvPr>
          <p:cNvSpPr/>
          <p:nvPr/>
        </p:nvSpPr>
        <p:spPr>
          <a:xfrm>
            <a:off x="1249477" y="571483"/>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附加功能介绍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457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Tm="0">
        <p159:morph option="byObject"/>
      </p:transition>
    </mc:Choice>
    <mc:Fallback xmlns="">
      <p:transition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47970" y="441895"/>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5"/>
            <a:stretch>
              <a:fillRect/>
            </a:stretch>
          </p:blipFill>
          <p:spPr>
            <a:xfrm>
              <a:off x="434162" y="452627"/>
              <a:ext cx="506250" cy="697500"/>
            </a:xfrm>
            <a:prstGeom prst="rect">
              <a:avLst/>
            </a:prstGeom>
          </p:spPr>
        </p:pic>
      </p:grpSp>
      <p:pic>
        <p:nvPicPr>
          <p:cNvPr id="13" name="图片 12">
            <a:extLst>
              <a:ext uri="{FF2B5EF4-FFF2-40B4-BE49-F238E27FC236}">
                <a16:creationId xmlns:a16="http://schemas.microsoft.com/office/drawing/2014/main" id="{A9920186-1B92-4EB0-A0F0-969CE31D15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07737" y="678417"/>
            <a:ext cx="7111433" cy="5352538"/>
          </a:xfrm>
          <a:prstGeom prst="rect">
            <a:avLst/>
          </a:prstGeom>
        </p:spPr>
      </p:pic>
      <p:sp>
        <p:nvSpPr>
          <p:cNvPr id="31" name="Text 1">
            <a:extLst>
              <a:ext uri="{FF2B5EF4-FFF2-40B4-BE49-F238E27FC236}">
                <a16:creationId xmlns:a16="http://schemas.microsoft.com/office/drawing/2014/main" id="{0E8151F6-AC7F-41AE-973E-FED31407B99F}"/>
              </a:ext>
            </a:extLst>
          </p:cNvPr>
          <p:cNvSpPr/>
          <p:nvPr/>
        </p:nvSpPr>
        <p:spPr>
          <a:xfrm>
            <a:off x="4895163" y="678417"/>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首页推荐</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370CD8D7-7811-4EE2-B09A-73C91CBC9547}"/>
              </a:ext>
            </a:extLst>
          </p:cNvPr>
          <p:cNvGrpSpPr/>
          <p:nvPr/>
        </p:nvGrpSpPr>
        <p:grpSpPr>
          <a:xfrm>
            <a:off x="2642158" y="353731"/>
            <a:ext cx="2005996" cy="2669741"/>
            <a:chOff x="7046219" y="1060088"/>
            <a:chExt cx="3178725" cy="4230503"/>
          </a:xfrm>
        </p:grpSpPr>
        <p:pic>
          <p:nvPicPr>
            <p:cNvPr id="18" name="图片 17">
              <a:extLst>
                <a:ext uri="{FF2B5EF4-FFF2-40B4-BE49-F238E27FC236}">
                  <a16:creationId xmlns:a16="http://schemas.microsoft.com/office/drawing/2014/main" id="{9B3F8736-FA04-41B3-854C-93381D428D37}"/>
                </a:ext>
              </a:extLst>
            </p:cNvPr>
            <p:cNvPicPr>
              <a:picLocks noChangeAspect="1"/>
            </p:cNvPicPr>
            <p:nvPr/>
          </p:nvPicPr>
          <p:blipFill>
            <a:blip r:embed="rId7"/>
            <a:stretch>
              <a:fillRect/>
            </a:stretch>
          </p:blipFill>
          <p:spPr>
            <a:xfrm>
              <a:off x="8211194" y="1060088"/>
              <a:ext cx="2013750" cy="4151250"/>
            </a:xfrm>
            <a:prstGeom prst="rect">
              <a:avLst/>
            </a:prstGeom>
          </p:spPr>
        </p:pic>
        <p:pic>
          <p:nvPicPr>
            <p:cNvPr id="19" name="图片 18">
              <a:extLst>
                <a:ext uri="{FF2B5EF4-FFF2-40B4-BE49-F238E27FC236}">
                  <a16:creationId xmlns:a16="http://schemas.microsoft.com/office/drawing/2014/main" id="{6D0FD3B3-00FB-49F7-9EA6-B46020DA546E}"/>
                </a:ext>
              </a:extLst>
            </p:cNvPr>
            <p:cNvPicPr>
              <a:picLocks noChangeAspect="1"/>
            </p:cNvPicPr>
            <p:nvPr/>
          </p:nvPicPr>
          <p:blipFill>
            <a:blip r:embed="rId8"/>
            <a:stretch>
              <a:fillRect/>
            </a:stretch>
          </p:blipFill>
          <p:spPr>
            <a:xfrm>
              <a:off x="7046219" y="2040507"/>
              <a:ext cx="1979936" cy="3250084"/>
            </a:xfrm>
            <a:prstGeom prst="rect">
              <a:avLst/>
            </a:prstGeom>
          </p:spPr>
        </p:pic>
      </p:grpSp>
      <p:grpSp>
        <p:nvGrpSpPr>
          <p:cNvPr id="7" name="组合 6">
            <a:extLst>
              <a:ext uri="{FF2B5EF4-FFF2-40B4-BE49-F238E27FC236}">
                <a16:creationId xmlns:a16="http://schemas.microsoft.com/office/drawing/2014/main" id="{60F54A43-5946-7CF1-078C-F4F6C10E8D6F}"/>
              </a:ext>
            </a:extLst>
          </p:cNvPr>
          <p:cNvGrpSpPr/>
          <p:nvPr/>
        </p:nvGrpSpPr>
        <p:grpSpPr>
          <a:xfrm>
            <a:off x="701095" y="3235270"/>
            <a:ext cx="4241071" cy="1847146"/>
            <a:chOff x="861922" y="2914266"/>
            <a:chExt cx="4241071" cy="1847146"/>
          </a:xfrm>
        </p:grpSpPr>
        <p:grpSp>
          <p:nvGrpSpPr>
            <p:cNvPr id="4" name="组合 3">
              <a:extLst>
                <a:ext uri="{FF2B5EF4-FFF2-40B4-BE49-F238E27FC236}">
                  <a16:creationId xmlns:a16="http://schemas.microsoft.com/office/drawing/2014/main" id="{6860959E-160B-4B0B-AE8D-6886A2359006}"/>
                </a:ext>
              </a:extLst>
            </p:cNvPr>
            <p:cNvGrpSpPr/>
            <p:nvPr/>
          </p:nvGrpSpPr>
          <p:grpSpPr>
            <a:xfrm>
              <a:off x="861922" y="2914266"/>
              <a:ext cx="4033241" cy="989279"/>
              <a:chOff x="1223661" y="2914266"/>
              <a:chExt cx="4033241" cy="989279"/>
            </a:xfrm>
          </p:grpSpPr>
          <p:grpSp>
            <p:nvGrpSpPr>
              <p:cNvPr id="21" name="组合 20">
                <a:extLst>
                  <a:ext uri="{FF2B5EF4-FFF2-40B4-BE49-F238E27FC236}">
                    <a16:creationId xmlns:a16="http://schemas.microsoft.com/office/drawing/2014/main" id="{3ED1752B-3F0E-47B5-A42A-AA39F51B0FC4}"/>
                  </a:ext>
                </a:extLst>
              </p:cNvPr>
              <p:cNvGrpSpPr/>
              <p:nvPr/>
            </p:nvGrpSpPr>
            <p:grpSpPr>
              <a:xfrm>
                <a:off x="1223661" y="2914266"/>
                <a:ext cx="4033241" cy="989279"/>
                <a:chOff x="1893293" y="4108455"/>
                <a:chExt cx="4033241" cy="989279"/>
              </a:xfrm>
            </p:grpSpPr>
            <p:sp>
              <p:nvSpPr>
                <p:cNvPr id="22" name="Text 12">
                  <a:extLst>
                    <a:ext uri="{FF2B5EF4-FFF2-40B4-BE49-F238E27FC236}">
                      <a16:creationId xmlns:a16="http://schemas.microsoft.com/office/drawing/2014/main" id="{6C30D405-6F96-4E05-A5A2-3CAF1EF45959}"/>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推荐阅读</a:t>
                  </a:r>
                  <a:endParaRPr lang="en-US" sz="2187" dirty="0"/>
                </a:p>
              </p:txBody>
            </p:sp>
            <p:sp>
              <p:nvSpPr>
                <p:cNvPr id="23" name="Text 13">
                  <a:extLst>
                    <a:ext uri="{FF2B5EF4-FFF2-40B4-BE49-F238E27FC236}">
                      <a16:creationId xmlns:a16="http://schemas.microsoft.com/office/drawing/2014/main" id="{D729B230-B63F-4059-962E-F99A7CC5F959}"/>
                    </a:ext>
                  </a:extLst>
                </p:cNvPr>
                <p:cNvSpPr/>
                <p:nvPr/>
              </p:nvSpPr>
              <p:spPr>
                <a:xfrm>
                  <a:off x="2615411" y="4742332"/>
                  <a:ext cx="3311123" cy="355402"/>
                </a:xfrm>
                <a:prstGeom prst="rect">
                  <a:avLst/>
                </a:prstGeom>
                <a:noFill/>
                <a:ln/>
              </p:spPr>
              <p:txBody>
                <a:bodyPr wrap="square" rtlCol="0" anchor="t"/>
                <a:lstStyle/>
                <a:p>
                  <a:pPr marL="0" indent="0">
                    <a:lnSpc>
                      <a:spcPts val="2799"/>
                    </a:lnSpc>
                    <a:buNone/>
                  </a:pPr>
                  <a:r>
                    <a:rPr lang="zh-CN" altLang="en-US" sz="1750" kern="0" spc="-35" dirty="0">
                      <a:solidFill>
                        <a:srgbClr val="272525"/>
                      </a:solidFill>
                      <a:latin typeface="微软雅黑" panose="020B0503020204020204" pitchFamily="34" charset="-122"/>
                      <a:ea typeface="微软雅黑" panose="020B0503020204020204" pitchFamily="34" charset="-122"/>
                      <a:cs typeface="Source Sans Pro" pitchFamily="34" charset="-120"/>
                    </a:rPr>
                    <a:t>个性化法律推荐，贴合您的法律需求；主动推送，信息获取快人一步！</a:t>
                  </a:r>
                  <a:endParaRPr lang="en-US" altLang="zh-CN" sz="1750" kern="0" spc="-35" dirty="0">
                    <a:solidFill>
                      <a:srgbClr val="272525"/>
                    </a:solidFill>
                    <a:latin typeface="微软雅黑" panose="020B0503020204020204" pitchFamily="34" charset="-122"/>
                    <a:ea typeface="微软雅黑" panose="020B0503020204020204" pitchFamily="34" charset="-122"/>
                    <a:cs typeface="Source Sans Pro" pitchFamily="34" charset="-120"/>
                  </a:endParaRPr>
                </a:p>
              </p:txBody>
            </p:sp>
            <p:sp>
              <p:nvSpPr>
                <p:cNvPr id="25" name="PA_库_矩形 5">
                  <a:extLst>
                    <a:ext uri="{FF2B5EF4-FFF2-40B4-BE49-F238E27FC236}">
                      <a16:creationId xmlns:a16="http://schemas.microsoft.com/office/drawing/2014/main" id="{D0F2B22A-7B69-45C1-9BB2-839169BA7871}"/>
                    </a:ext>
                  </a:extLst>
                </p:cNvPr>
                <p:cNvSpPr/>
                <p:nvPr>
                  <p:custDataLst>
                    <p:tags r:id="rId1"/>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pic>
            <p:nvPicPr>
              <p:cNvPr id="28" name="图形 27">
                <a:extLst>
                  <a:ext uri="{FF2B5EF4-FFF2-40B4-BE49-F238E27FC236}">
                    <a16:creationId xmlns:a16="http://schemas.microsoft.com/office/drawing/2014/main" id="{F7E5C7DE-ABEF-4BAD-99DB-83BEDC347F2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1325" y="2950072"/>
                <a:ext cx="404614" cy="404614"/>
              </a:xfrm>
              <a:prstGeom prst="rect">
                <a:avLst/>
              </a:prstGeom>
            </p:spPr>
          </p:pic>
        </p:grpSp>
        <p:sp>
          <p:nvSpPr>
            <p:cNvPr id="6" name="矩形: 圆角 5">
              <a:extLst>
                <a:ext uri="{FF2B5EF4-FFF2-40B4-BE49-F238E27FC236}">
                  <a16:creationId xmlns:a16="http://schemas.microsoft.com/office/drawing/2014/main" id="{F9868059-86EF-A062-BCB1-9057E6527280}"/>
                </a:ext>
              </a:extLst>
            </p:cNvPr>
            <p:cNvSpPr/>
            <p:nvPr/>
          </p:nvSpPr>
          <p:spPr>
            <a:xfrm>
              <a:off x="1424804" y="3513524"/>
              <a:ext cx="3678189" cy="1247888"/>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602896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8"/>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14" name="组合 13">
            <a:extLst>
              <a:ext uri="{FF2B5EF4-FFF2-40B4-BE49-F238E27FC236}">
                <a16:creationId xmlns:a16="http://schemas.microsoft.com/office/drawing/2014/main" id="{FBDFE324-26FB-4AED-B66C-04E68C96073B}"/>
              </a:ext>
            </a:extLst>
          </p:cNvPr>
          <p:cNvGrpSpPr/>
          <p:nvPr/>
        </p:nvGrpSpPr>
        <p:grpSpPr>
          <a:xfrm>
            <a:off x="434162" y="448107"/>
            <a:ext cx="11323676" cy="5961786"/>
            <a:chOff x="434162" y="452627"/>
            <a:chExt cx="11323676" cy="5961786"/>
          </a:xfrm>
        </p:grpSpPr>
        <p:sp>
          <p:nvSpPr>
            <p:cNvPr id="15" name="矩形 14">
              <a:extLst>
                <a:ext uri="{FF2B5EF4-FFF2-40B4-BE49-F238E27FC236}">
                  <a16:creationId xmlns:a16="http://schemas.microsoft.com/office/drawing/2014/main" id="{C5AA5E89-635D-4A72-9CEF-8D7BA3C22870}"/>
                </a:ext>
              </a:extLst>
            </p:cNvPr>
            <p:cNvSpPr/>
            <p:nvPr/>
          </p:nvSpPr>
          <p:spPr>
            <a:xfrm>
              <a:off x="455428" y="481445"/>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02A73FC-7F2E-45BE-924A-0C8C7C24BF12}"/>
                </a:ext>
              </a:extLst>
            </p:cNvPr>
            <p:cNvPicPr>
              <a:picLocks noChangeAspect="1"/>
            </p:cNvPicPr>
            <p:nvPr/>
          </p:nvPicPr>
          <p:blipFill>
            <a:blip r:embed="rId9"/>
            <a:stretch>
              <a:fillRect/>
            </a:stretch>
          </p:blipFill>
          <p:spPr>
            <a:xfrm>
              <a:off x="434162" y="452627"/>
              <a:ext cx="506250" cy="697500"/>
            </a:xfrm>
            <a:prstGeom prst="rect">
              <a:avLst/>
            </a:prstGeom>
          </p:spPr>
        </p:pic>
      </p:grpSp>
      <p:sp>
        <p:nvSpPr>
          <p:cNvPr id="31" name="Text 1">
            <a:extLst>
              <a:ext uri="{FF2B5EF4-FFF2-40B4-BE49-F238E27FC236}">
                <a16:creationId xmlns:a16="http://schemas.microsoft.com/office/drawing/2014/main" id="{0E8151F6-AC7F-41AE-973E-FED31407B99F}"/>
              </a:ext>
            </a:extLst>
          </p:cNvPr>
          <p:cNvSpPr/>
          <p:nvPr/>
        </p:nvSpPr>
        <p:spPr>
          <a:xfrm>
            <a:off x="4660213" y="665626"/>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知识图谱</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72FA6FA9-E6FE-4D95-A8FD-0E21E44CA7E3}"/>
              </a:ext>
            </a:extLst>
          </p:cNvPr>
          <p:cNvGrpSpPr/>
          <p:nvPr/>
        </p:nvGrpSpPr>
        <p:grpSpPr>
          <a:xfrm>
            <a:off x="0" y="4091097"/>
            <a:ext cx="2005996" cy="2669741"/>
            <a:chOff x="7046219" y="1060088"/>
            <a:chExt cx="3178725" cy="4230503"/>
          </a:xfrm>
        </p:grpSpPr>
        <p:pic>
          <p:nvPicPr>
            <p:cNvPr id="20" name="图片 19">
              <a:extLst>
                <a:ext uri="{FF2B5EF4-FFF2-40B4-BE49-F238E27FC236}">
                  <a16:creationId xmlns:a16="http://schemas.microsoft.com/office/drawing/2014/main" id="{4CA24BB1-1F6F-41C6-BE9D-18868315224F}"/>
                </a:ext>
              </a:extLst>
            </p:cNvPr>
            <p:cNvPicPr>
              <a:picLocks noChangeAspect="1"/>
            </p:cNvPicPr>
            <p:nvPr/>
          </p:nvPicPr>
          <p:blipFill>
            <a:blip r:embed="rId10"/>
            <a:stretch>
              <a:fillRect/>
            </a:stretch>
          </p:blipFill>
          <p:spPr>
            <a:xfrm>
              <a:off x="8211194" y="1060088"/>
              <a:ext cx="2013750" cy="4151250"/>
            </a:xfrm>
            <a:prstGeom prst="rect">
              <a:avLst/>
            </a:prstGeom>
          </p:spPr>
        </p:pic>
        <p:pic>
          <p:nvPicPr>
            <p:cNvPr id="26" name="图片 25">
              <a:extLst>
                <a:ext uri="{FF2B5EF4-FFF2-40B4-BE49-F238E27FC236}">
                  <a16:creationId xmlns:a16="http://schemas.microsoft.com/office/drawing/2014/main" id="{A93C7858-224E-4298-AAEA-6DE6B94CA464}"/>
                </a:ext>
              </a:extLst>
            </p:cNvPr>
            <p:cNvPicPr>
              <a:picLocks noChangeAspect="1"/>
            </p:cNvPicPr>
            <p:nvPr/>
          </p:nvPicPr>
          <p:blipFill>
            <a:blip r:embed="rId11"/>
            <a:stretch>
              <a:fillRect/>
            </a:stretch>
          </p:blipFill>
          <p:spPr>
            <a:xfrm>
              <a:off x="7046219" y="2040507"/>
              <a:ext cx="1979936" cy="3250084"/>
            </a:xfrm>
            <a:prstGeom prst="rect">
              <a:avLst/>
            </a:prstGeom>
          </p:spPr>
        </p:pic>
      </p:grpSp>
      <p:sp>
        <p:nvSpPr>
          <p:cNvPr id="27" name="PA_库_矩形 5">
            <a:extLst>
              <a:ext uri="{FF2B5EF4-FFF2-40B4-BE49-F238E27FC236}">
                <a16:creationId xmlns:a16="http://schemas.microsoft.com/office/drawing/2014/main" id="{B5C98478-F210-41E5-BA5A-AF6199607148}"/>
              </a:ext>
            </a:extLst>
          </p:cNvPr>
          <p:cNvSpPr/>
          <p:nvPr>
            <p:custDataLst>
              <p:tags r:id="rId1"/>
            </p:custDataLst>
          </p:nvPr>
        </p:nvSpPr>
        <p:spPr>
          <a:xfrm>
            <a:off x="9110240" y="734770"/>
            <a:ext cx="1286805" cy="1238794"/>
          </a:xfrm>
          <a:prstGeom prst="ellipse">
            <a:avLst/>
          </a:prstGeom>
          <a:gradFill>
            <a:gsLst>
              <a:gs pos="0">
                <a:srgbClr val="C048E3"/>
              </a:gs>
              <a:gs pos="100000">
                <a:srgbClr val="005DFF"/>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高等教育法</a:t>
            </a:r>
          </a:p>
        </p:txBody>
      </p:sp>
      <p:sp>
        <p:nvSpPr>
          <p:cNvPr id="28" name="PA_库_矩形 5">
            <a:extLst>
              <a:ext uri="{FF2B5EF4-FFF2-40B4-BE49-F238E27FC236}">
                <a16:creationId xmlns:a16="http://schemas.microsoft.com/office/drawing/2014/main" id="{F9D1357D-D108-4B32-9052-4A57A8A5D320}"/>
              </a:ext>
            </a:extLst>
          </p:cNvPr>
          <p:cNvSpPr/>
          <p:nvPr>
            <p:custDataLst>
              <p:tags r:id="rId2"/>
            </p:custDataLst>
          </p:nvPr>
        </p:nvSpPr>
        <p:spPr>
          <a:xfrm>
            <a:off x="6656472" y="2577401"/>
            <a:ext cx="1286805" cy="1238794"/>
          </a:xfrm>
          <a:prstGeom prst="ellipse">
            <a:avLst/>
          </a:prstGeom>
          <a:gradFill>
            <a:gsLst>
              <a:gs pos="0">
                <a:srgbClr val="C048E3"/>
              </a:gs>
              <a:gs pos="100000">
                <a:srgbClr val="005DFF"/>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教育法</a:t>
            </a:r>
          </a:p>
        </p:txBody>
      </p:sp>
      <p:cxnSp>
        <p:nvCxnSpPr>
          <p:cNvPr id="13" name="连接符: 曲线 12">
            <a:extLst>
              <a:ext uri="{FF2B5EF4-FFF2-40B4-BE49-F238E27FC236}">
                <a16:creationId xmlns:a16="http://schemas.microsoft.com/office/drawing/2014/main" id="{CF98AD94-8755-444E-AC17-C98D8A8962A3}"/>
              </a:ext>
            </a:extLst>
          </p:cNvPr>
          <p:cNvCxnSpPr>
            <a:stCxn id="28" idx="7"/>
            <a:endCxn id="27" idx="2"/>
          </p:cNvCxnSpPr>
          <p:nvPr/>
        </p:nvCxnSpPr>
        <p:spPr>
          <a:xfrm rot="5400000" flipH="1" flipV="1">
            <a:off x="7730209" y="1378788"/>
            <a:ext cx="1404651" cy="13554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PA_库_矩形 5">
            <a:extLst>
              <a:ext uri="{FF2B5EF4-FFF2-40B4-BE49-F238E27FC236}">
                <a16:creationId xmlns:a16="http://schemas.microsoft.com/office/drawing/2014/main" id="{F704636A-4630-4FE8-ABAA-2C9F30767B9C}"/>
              </a:ext>
            </a:extLst>
          </p:cNvPr>
          <p:cNvSpPr/>
          <p:nvPr>
            <p:custDataLst>
              <p:tags r:id="rId3"/>
            </p:custDataLst>
          </p:nvPr>
        </p:nvSpPr>
        <p:spPr>
          <a:xfrm>
            <a:off x="9100590" y="2592962"/>
            <a:ext cx="1286805" cy="1238794"/>
          </a:xfrm>
          <a:prstGeom prst="ellipse">
            <a:avLst/>
          </a:prstGeom>
          <a:gradFill>
            <a:gsLst>
              <a:gs pos="0">
                <a:srgbClr val="C048E3"/>
              </a:gs>
              <a:gs pos="100000">
                <a:srgbClr val="005DFF"/>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义务教育法</a:t>
            </a:r>
          </a:p>
        </p:txBody>
      </p:sp>
      <p:sp>
        <p:nvSpPr>
          <p:cNvPr id="30" name="PA_库_矩形 5">
            <a:extLst>
              <a:ext uri="{FF2B5EF4-FFF2-40B4-BE49-F238E27FC236}">
                <a16:creationId xmlns:a16="http://schemas.microsoft.com/office/drawing/2014/main" id="{BE3FDB48-69FE-4947-8A69-ECC07C395B04}"/>
              </a:ext>
            </a:extLst>
          </p:cNvPr>
          <p:cNvSpPr/>
          <p:nvPr>
            <p:custDataLst>
              <p:tags r:id="rId4"/>
            </p:custDataLst>
          </p:nvPr>
        </p:nvSpPr>
        <p:spPr>
          <a:xfrm>
            <a:off x="9090940" y="4451154"/>
            <a:ext cx="1286805" cy="1238794"/>
          </a:xfrm>
          <a:prstGeom prst="ellipse">
            <a:avLst/>
          </a:prstGeom>
          <a:gradFill>
            <a:gsLst>
              <a:gs pos="0">
                <a:srgbClr val="C048E3"/>
              </a:gs>
              <a:gs pos="100000">
                <a:srgbClr val="005DFF"/>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职业教育法</a:t>
            </a:r>
          </a:p>
        </p:txBody>
      </p:sp>
      <p:cxnSp>
        <p:nvCxnSpPr>
          <p:cNvPr id="32" name="连接符: 曲线 31">
            <a:extLst>
              <a:ext uri="{FF2B5EF4-FFF2-40B4-BE49-F238E27FC236}">
                <a16:creationId xmlns:a16="http://schemas.microsoft.com/office/drawing/2014/main" id="{28C0AF7B-0B58-4BC1-A7D2-D0B64C18C08A}"/>
              </a:ext>
            </a:extLst>
          </p:cNvPr>
          <p:cNvCxnSpPr>
            <a:cxnSpLocks/>
            <a:stCxn id="28" idx="6"/>
            <a:endCxn id="29" idx="2"/>
          </p:cNvCxnSpPr>
          <p:nvPr/>
        </p:nvCxnSpPr>
        <p:spPr>
          <a:xfrm>
            <a:off x="7943277" y="3196798"/>
            <a:ext cx="1157313" cy="1556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连接符: 曲线 33">
            <a:extLst>
              <a:ext uri="{FF2B5EF4-FFF2-40B4-BE49-F238E27FC236}">
                <a16:creationId xmlns:a16="http://schemas.microsoft.com/office/drawing/2014/main" id="{8A276FF1-0529-4A11-9E64-ADC616E4003B}"/>
              </a:ext>
            </a:extLst>
          </p:cNvPr>
          <p:cNvCxnSpPr>
            <a:cxnSpLocks/>
            <a:stCxn id="28" idx="5"/>
            <a:endCxn id="30" idx="2"/>
          </p:cNvCxnSpPr>
          <p:nvPr/>
        </p:nvCxnSpPr>
        <p:spPr>
          <a:xfrm rot="16200000" flipH="1">
            <a:off x="7704998" y="3684608"/>
            <a:ext cx="1435773" cy="13361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6F874099-23DB-1F7C-2AE9-E7FBDABC974C}"/>
              </a:ext>
            </a:extLst>
          </p:cNvPr>
          <p:cNvGrpSpPr/>
          <p:nvPr/>
        </p:nvGrpSpPr>
        <p:grpSpPr>
          <a:xfrm>
            <a:off x="1594338" y="2702876"/>
            <a:ext cx="3941192" cy="1870203"/>
            <a:chOff x="1594338" y="2702876"/>
            <a:chExt cx="3941192" cy="1870203"/>
          </a:xfrm>
        </p:grpSpPr>
        <p:grpSp>
          <p:nvGrpSpPr>
            <p:cNvPr id="39" name="组合 38">
              <a:extLst>
                <a:ext uri="{FF2B5EF4-FFF2-40B4-BE49-F238E27FC236}">
                  <a16:creationId xmlns:a16="http://schemas.microsoft.com/office/drawing/2014/main" id="{EBDA6B74-D98D-46BA-BA6C-1907C909943B}"/>
                </a:ext>
              </a:extLst>
            </p:cNvPr>
            <p:cNvGrpSpPr/>
            <p:nvPr/>
          </p:nvGrpSpPr>
          <p:grpSpPr>
            <a:xfrm>
              <a:off x="1594338" y="2702876"/>
              <a:ext cx="3941192" cy="989279"/>
              <a:chOff x="1594338" y="2702876"/>
              <a:chExt cx="3941192" cy="989279"/>
            </a:xfrm>
          </p:grpSpPr>
          <p:grpSp>
            <p:nvGrpSpPr>
              <p:cNvPr id="21" name="组合 20">
                <a:extLst>
                  <a:ext uri="{FF2B5EF4-FFF2-40B4-BE49-F238E27FC236}">
                    <a16:creationId xmlns:a16="http://schemas.microsoft.com/office/drawing/2014/main" id="{3ED1752B-3F0E-47B5-A42A-AA39F51B0FC4}"/>
                  </a:ext>
                </a:extLst>
              </p:cNvPr>
              <p:cNvGrpSpPr/>
              <p:nvPr/>
            </p:nvGrpSpPr>
            <p:grpSpPr>
              <a:xfrm>
                <a:off x="1594338" y="2702876"/>
                <a:ext cx="3941192" cy="989279"/>
                <a:chOff x="1893293" y="4108455"/>
                <a:chExt cx="3941192" cy="989279"/>
              </a:xfrm>
            </p:grpSpPr>
            <p:sp>
              <p:nvSpPr>
                <p:cNvPr id="22" name="Text 12">
                  <a:extLst>
                    <a:ext uri="{FF2B5EF4-FFF2-40B4-BE49-F238E27FC236}">
                      <a16:creationId xmlns:a16="http://schemas.microsoft.com/office/drawing/2014/main" id="{6C30D405-6F96-4E05-A5A2-3CAF1EF45959}"/>
                    </a:ext>
                  </a:extLst>
                </p:cNvPr>
                <p:cNvSpPr/>
                <p:nvPr/>
              </p:nvSpPr>
              <p:spPr>
                <a:xfrm>
                  <a:off x="2615410" y="4172975"/>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rPr>
                    <a:t>法律知识图谱</a:t>
                  </a:r>
                  <a:endParaRPr lang="en-US" sz="2187" dirty="0"/>
                </a:p>
              </p:txBody>
            </p:sp>
            <p:sp>
              <p:nvSpPr>
                <p:cNvPr id="25" name="PA_库_矩形 5">
                  <a:extLst>
                    <a:ext uri="{FF2B5EF4-FFF2-40B4-BE49-F238E27FC236}">
                      <a16:creationId xmlns:a16="http://schemas.microsoft.com/office/drawing/2014/main" id="{D0F2B22A-7B69-45C1-9BB2-839169BA7871}"/>
                    </a:ext>
                  </a:extLst>
                </p:cNvPr>
                <p:cNvSpPr/>
                <p:nvPr>
                  <p:custDataLst>
                    <p:tags r:id="rId5"/>
                  </p:custDataLst>
                </p:nvPr>
              </p:nvSpPr>
              <p:spPr>
                <a:xfrm>
                  <a:off x="1893293" y="4108455"/>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3" name="Text 13">
                  <a:extLst>
                    <a:ext uri="{FF2B5EF4-FFF2-40B4-BE49-F238E27FC236}">
                      <a16:creationId xmlns:a16="http://schemas.microsoft.com/office/drawing/2014/main" id="{D729B230-B63F-4059-962E-F99A7CC5F959}"/>
                    </a:ext>
                  </a:extLst>
                </p:cNvPr>
                <p:cNvSpPr/>
                <p:nvPr/>
              </p:nvSpPr>
              <p:spPr>
                <a:xfrm>
                  <a:off x="2615411" y="4742332"/>
                  <a:ext cx="3219074" cy="355402"/>
                </a:xfrm>
                <a:prstGeom prst="rect">
                  <a:avLst/>
                </a:prstGeom>
                <a:noFill/>
                <a:ln/>
              </p:spPr>
              <p:txBody>
                <a:bodyPr wrap="square" rtlCol="0" anchor="t"/>
                <a:lstStyle/>
                <a:p>
                  <a:pPr marL="0" indent="0">
                    <a:lnSpc>
                      <a:spcPts val="2799"/>
                    </a:lnSpc>
                    <a:buNone/>
                  </a:pPr>
                  <a:r>
                    <a:rPr lang="zh-CN" altLang="en-US" sz="1750" dirty="0">
                      <a:latin typeface="微软雅黑" panose="020B0503020204020204" pitchFamily="34" charset="-122"/>
                      <a:ea typeface="微软雅黑" panose="020B0503020204020204" pitchFamily="34" charset="-122"/>
                    </a:rPr>
                    <a:t>举一反三，内置百科赋能更高效搜索；构建法律信息关联框架，相关困惑一次捋清！</a:t>
                  </a:r>
                  <a:endParaRPr lang="en-US" sz="1750" dirty="0">
                    <a:latin typeface="微软雅黑" panose="020B0503020204020204" pitchFamily="34" charset="-122"/>
                    <a:ea typeface="微软雅黑" panose="020B0503020204020204" pitchFamily="34" charset="-122"/>
                  </a:endParaRPr>
                </a:p>
              </p:txBody>
            </p:sp>
          </p:grpSp>
          <p:pic>
            <p:nvPicPr>
              <p:cNvPr id="38" name="图形 37">
                <a:extLst>
                  <a:ext uri="{FF2B5EF4-FFF2-40B4-BE49-F238E27FC236}">
                    <a16:creationId xmlns:a16="http://schemas.microsoft.com/office/drawing/2014/main" id="{09638F05-9156-4F0F-A27C-0EA8287515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79118" y="2784200"/>
                <a:ext cx="330382" cy="330382"/>
              </a:xfrm>
              <a:prstGeom prst="rect">
                <a:avLst/>
              </a:prstGeom>
            </p:spPr>
          </p:pic>
        </p:grpSp>
        <p:sp>
          <p:nvSpPr>
            <p:cNvPr id="4" name="矩形: 圆角 3">
              <a:extLst>
                <a:ext uri="{FF2B5EF4-FFF2-40B4-BE49-F238E27FC236}">
                  <a16:creationId xmlns:a16="http://schemas.microsoft.com/office/drawing/2014/main" id="{3CCA55B4-EA0E-F8A3-0E6E-3DD5B07C23A8}"/>
                </a:ext>
              </a:extLst>
            </p:cNvPr>
            <p:cNvSpPr/>
            <p:nvPr/>
          </p:nvSpPr>
          <p:spPr>
            <a:xfrm>
              <a:off x="2094282" y="3325191"/>
              <a:ext cx="3441248" cy="1247888"/>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26" name="Picture 2">
            <a:extLst>
              <a:ext uri="{FF2B5EF4-FFF2-40B4-BE49-F238E27FC236}">
                <a16:creationId xmlns:a16="http://schemas.microsoft.com/office/drawing/2014/main" id="{CA547944-A18E-0EFA-43BD-B8D2A36F4C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6275" y="1150512"/>
            <a:ext cx="10045700" cy="439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4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grpId="0" nodeType="afterEffect" p14:presetBounceEnd="5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14:bounceEnd="50000">
                                          <p:cBhvr additive="base">
                                            <p:cTn id="15" dur="5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50000">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14:bounceEnd="50000">
                                          <p:cBhvr additive="base">
                                            <p:cTn id="19" dur="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0000">
                                      <p:stCondLst>
                                        <p:cond delay="500"/>
                                      </p:stCondLst>
                                      <p:childTnLst>
                                        <p:set>
                                          <p:cBhvr>
                                            <p:cTn id="22" dur="1" fill="hold">
                                              <p:stCondLst>
                                                <p:cond delay="0"/>
                                              </p:stCondLst>
                                            </p:cTn>
                                            <p:tgtEl>
                                              <p:spTgt spid="34"/>
                                            </p:tgtEl>
                                            <p:attrNameLst>
                                              <p:attrName>style.visibility</p:attrName>
                                            </p:attrNameLst>
                                          </p:cBhvr>
                                          <p:to>
                                            <p:strVal val="visible"/>
                                          </p:to>
                                        </p:set>
                                        <p:anim calcmode="lin" valueType="num" p14:bounceEnd="50000">
                                          <p:cBhvr additive="base">
                                            <p:cTn id="23" dur="500" fill="hold"/>
                                            <p:tgtEl>
                                              <p:spTgt spid="34"/>
                                            </p:tgtEl>
                                            <p:attrNameLst>
                                              <p:attrName>ppt_x</p:attrName>
                                            </p:attrNameLst>
                                          </p:cBhvr>
                                          <p:tavLst>
                                            <p:tav tm="0">
                                              <p:val>
                                                <p:strVal val="1+#ppt_w/2"/>
                                              </p:val>
                                            </p:tav>
                                            <p:tav tm="100000">
                                              <p:val>
                                                <p:strVal val="#ppt_x"/>
                                              </p:val>
                                            </p:tav>
                                          </p:tavLst>
                                        </p:anim>
                                        <p:anim calcmode="lin" valueType="num" p14:bounceEnd="50000">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3" fill="hold" grpId="0" nodeType="afterEffect" p14:presetBounceEnd="5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50000">
                                          <p:cBhvr additive="base">
                                            <p:cTn id="28" dur="5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14:presetBounceEnd="5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50000">
                                          <p:cBhvr additive="base">
                                            <p:cTn id="33" dur="5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6" fill="hold" grpId="0" nodeType="afterEffect" p14:presetBounceEnd="50000">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14:bounceEnd="50000">
                                          <p:cBhvr additive="base">
                                            <p:cTn id="38" dur="5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1000"/>
                                            <p:tgtEl>
                                              <p:spTgt spid="1026"/>
                                            </p:tgtEl>
                                          </p:cBhvr>
                                        </p:animEffect>
                                        <p:anim calcmode="lin" valueType="num">
                                          <p:cBhvr>
                                            <p:cTn id="45" dur="1000" fill="hold"/>
                                            <p:tgtEl>
                                              <p:spTgt spid="1026"/>
                                            </p:tgtEl>
                                            <p:attrNameLst>
                                              <p:attrName>ppt_x</p:attrName>
                                            </p:attrNameLst>
                                          </p:cBhvr>
                                          <p:tavLst>
                                            <p:tav tm="0">
                                              <p:val>
                                                <p:strVal val="#ppt_x"/>
                                              </p:val>
                                            </p:tav>
                                            <p:tav tm="100000">
                                              <p:val>
                                                <p:strVal val="#ppt_x"/>
                                              </p:val>
                                            </p:tav>
                                          </p:tavLst>
                                        </p:anim>
                                        <p:anim calcmode="lin" valueType="num">
                                          <p:cBhvr>
                                            <p:cTn id="4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1026"/>
                                            </p:tgtEl>
                                          </p:cBhvr>
                                        </p:animEffect>
                                        <p:anim calcmode="lin" valueType="num">
                                          <p:cBhvr>
                                            <p:cTn id="51" dur="1000"/>
                                            <p:tgtEl>
                                              <p:spTgt spid="1026"/>
                                            </p:tgtEl>
                                            <p:attrNameLst>
                                              <p:attrName>ppt_x</p:attrName>
                                            </p:attrNameLst>
                                          </p:cBhvr>
                                          <p:tavLst>
                                            <p:tav tm="0">
                                              <p:val>
                                                <p:strVal val="ppt_x"/>
                                              </p:val>
                                            </p:tav>
                                            <p:tav tm="100000">
                                              <p:val>
                                                <p:strVal val="ppt_x"/>
                                              </p:val>
                                            </p:tav>
                                          </p:tavLst>
                                        </p:anim>
                                        <p:anim calcmode="lin" valueType="num">
                                          <p:cBhvr>
                                            <p:cTn id="52" dur="1000"/>
                                            <p:tgtEl>
                                              <p:spTgt spid="1026"/>
                                            </p:tgtEl>
                                            <p:attrNameLst>
                                              <p:attrName>ppt_y</p:attrName>
                                            </p:attrNameLst>
                                          </p:cBhvr>
                                          <p:tavLst>
                                            <p:tav tm="0">
                                              <p:val>
                                                <p:strVal val="ppt_y"/>
                                              </p:val>
                                            </p:tav>
                                            <p:tav tm="100000">
                                              <p:val>
                                                <p:strVal val="ppt_y+.1"/>
                                              </p:val>
                                            </p:tav>
                                          </p:tavLst>
                                        </p:anim>
                                        <p:set>
                                          <p:cBhvr>
                                            <p:cTn id="53"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5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3"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6"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1000"/>
                                            <p:tgtEl>
                                              <p:spTgt spid="1026"/>
                                            </p:tgtEl>
                                          </p:cBhvr>
                                        </p:animEffect>
                                        <p:anim calcmode="lin" valueType="num">
                                          <p:cBhvr>
                                            <p:cTn id="45" dur="1000" fill="hold"/>
                                            <p:tgtEl>
                                              <p:spTgt spid="1026"/>
                                            </p:tgtEl>
                                            <p:attrNameLst>
                                              <p:attrName>ppt_x</p:attrName>
                                            </p:attrNameLst>
                                          </p:cBhvr>
                                          <p:tavLst>
                                            <p:tav tm="0">
                                              <p:val>
                                                <p:strVal val="#ppt_x"/>
                                              </p:val>
                                            </p:tav>
                                            <p:tav tm="100000">
                                              <p:val>
                                                <p:strVal val="#ppt_x"/>
                                              </p:val>
                                            </p:tav>
                                          </p:tavLst>
                                        </p:anim>
                                        <p:anim calcmode="lin" valueType="num">
                                          <p:cBhvr>
                                            <p:cTn id="4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1026"/>
                                            </p:tgtEl>
                                          </p:cBhvr>
                                        </p:animEffect>
                                        <p:anim calcmode="lin" valueType="num">
                                          <p:cBhvr>
                                            <p:cTn id="51" dur="1000"/>
                                            <p:tgtEl>
                                              <p:spTgt spid="1026"/>
                                            </p:tgtEl>
                                            <p:attrNameLst>
                                              <p:attrName>ppt_x</p:attrName>
                                            </p:attrNameLst>
                                          </p:cBhvr>
                                          <p:tavLst>
                                            <p:tav tm="0">
                                              <p:val>
                                                <p:strVal val="ppt_x"/>
                                              </p:val>
                                            </p:tav>
                                            <p:tav tm="100000">
                                              <p:val>
                                                <p:strVal val="ppt_x"/>
                                              </p:val>
                                            </p:tav>
                                          </p:tavLst>
                                        </p:anim>
                                        <p:anim calcmode="lin" valueType="num">
                                          <p:cBhvr>
                                            <p:cTn id="52" dur="1000"/>
                                            <p:tgtEl>
                                              <p:spTgt spid="1026"/>
                                            </p:tgtEl>
                                            <p:attrNameLst>
                                              <p:attrName>ppt_y</p:attrName>
                                            </p:attrNameLst>
                                          </p:cBhvr>
                                          <p:tavLst>
                                            <p:tav tm="0">
                                              <p:val>
                                                <p:strVal val="ppt_y"/>
                                              </p:val>
                                            </p:tav>
                                            <p:tav tm="100000">
                                              <p:val>
                                                <p:strVal val="ppt_y+.1"/>
                                              </p:val>
                                            </p:tav>
                                          </p:tavLst>
                                        </p:anim>
                                        <p:set>
                                          <p:cBhvr>
                                            <p:cTn id="53"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a:extLst>
              <a:ext uri="{FF2B5EF4-FFF2-40B4-BE49-F238E27FC236}">
                <a16:creationId xmlns:a16="http://schemas.microsoft.com/office/drawing/2014/main" id="{ED001107-93F5-491F-BB4F-94F46D51FDB9}"/>
              </a:ext>
            </a:extLst>
          </p:cNvPr>
          <p:cNvGrpSpPr/>
          <p:nvPr/>
        </p:nvGrpSpPr>
        <p:grpSpPr>
          <a:xfrm>
            <a:off x="-1483606" y="-172049"/>
            <a:ext cx="13689173" cy="7973912"/>
            <a:chOff x="-1483606" y="-172049"/>
            <a:chExt cx="13689173" cy="7973912"/>
          </a:xfrm>
        </p:grpSpPr>
        <p:pic>
          <p:nvPicPr>
            <p:cNvPr id="12" name="图片 11"/>
            <p:cNvPicPr>
              <a:picLocks noChangeAspect="1"/>
            </p:cNvPicPr>
            <p:nvPr/>
          </p:nvPicPr>
          <p:blipFill rotWithShape="1">
            <a:blip r:embed="rId4"/>
            <a:srcRect l="61479" t="5377" r="12619" b="53683"/>
            <a:stretch/>
          </p:blipFill>
          <p:spPr>
            <a:xfrm>
              <a:off x="8847136" y="-172049"/>
              <a:ext cx="3358431" cy="3647223"/>
            </a:xfrm>
            <a:prstGeom prst="rect">
              <a:avLst/>
            </a:prstGeom>
          </p:spPr>
        </p:pic>
        <p:pic>
          <p:nvPicPr>
            <p:cNvPr id="5" name="图片 4"/>
            <p:cNvPicPr>
              <a:picLocks noChangeAspect="1"/>
            </p:cNvPicPr>
            <p:nvPr/>
          </p:nvPicPr>
          <p:blipFill rotWithShape="1">
            <a:blip r:embed="rId4"/>
            <a:srcRect t="41932" r="42931"/>
            <a:stretch/>
          </p:blipFill>
          <p:spPr>
            <a:xfrm>
              <a:off x="-1483606" y="2628849"/>
              <a:ext cx="7399718" cy="5173014"/>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6"/>
          <a:stretch>
            <a:fillRect/>
          </a:stretch>
        </p:blipFill>
        <p:spPr>
          <a:xfrm>
            <a:off x="4250348" y="452627"/>
            <a:ext cx="7496857" cy="5724889"/>
          </a:xfrm>
          <a:prstGeom prst="rect">
            <a:avLst/>
          </a:prstGeom>
        </p:spPr>
      </p:pic>
      <p:sp>
        <p:nvSpPr>
          <p:cNvPr id="15" name="TextBox 17">
            <a:extLst>
              <a:ext uri="{FF2B5EF4-FFF2-40B4-BE49-F238E27FC236}">
                <a16:creationId xmlns:a16="http://schemas.microsoft.com/office/drawing/2014/main" id="{B084DFD9-5FDD-4092-9F37-5999C2B8D189}"/>
              </a:ext>
            </a:extLst>
          </p:cNvPr>
          <p:cNvSpPr txBox="1"/>
          <p:nvPr/>
        </p:nvSpPr>
        <p:spPr>
          <a:xfrm>
            <a:off x="1629377" y="4393335"/>
            <a:ext cx="1334211"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a:t>
            </a:r>
            <a:r>
              <a:rPr lang="zh-CN" altLang="en-US" sz="3200" dirty="0">
                <a:solidFill>
                  <a:schemeClr val="bg1"/>
                </a:solidFill>
                <a:latin typeface="方正清刻本悦宋简体" panose="02000000000000000000" pitchFamily="2" charset="-122"/>
                <a:ea typeface="方正清刻本悦宋简体" panose="02000000000000000000" pitchFamily="2" charset="-122"/>
              </a:rPr>
              <a:t> </a:t>
            </a:r>
            <a:r>
              <a:rPr lang="en-US" altLang="zh-CN" sz="3200" dirty="0">
                <a:solidFill>
                  <a:schemeClr val="bg1"/>
                </a:solidFill>
                <a:latin typeface="方正清刻本悦宋简体" panose="02000000000000000000" pitchFamily="2" charset="-122"/>
                <a:ea typeface="方正清刻本悦宋简体" panose="02000000000000000000" pitchFamily="2" charset="-122"/>
              </a:rPr>
              <a:t>3</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4" name="组合 3">
            <a:extLst>
              <a:ext uri="{FF2B5EF4-FFF2-40B4-BE49-F238E27FC236}">
                <a16:creationId xmlns:a16="http://schemas.microsoft.com/office/drawing/2014/main" id="{37662006-1383-C862-74C1-F2EA2750531D}"/>
              </a:ext>
            </a:extLst>
          </p:cNvPr>
          <p:cNvGrpSpPr/>
          <p:nvPr/>
        </p:nvGrpSpPr>
        <p:grpSpPr>
          <a:xfrm>
            <a:off x="1256928" y="2893331"/>
            <a:ext cx="6067276" cy="2215272"/>
            <a:chOff x="976790" y="1993900"/>
            <a:chExt cx="6067276" cy="2215272"/>
          </a:xfrm>
        </p:grpSpPr>
        <p:sp>
          <p:nvSpPr>
            <p:cNvPr id="6" name="TextBox 18">
              <a:extLst>
                <a:ext uri="{FF2B5EF4-FFF2-40B4-BE49-F238E27FC236}">
                  <a16:creationId xmlns:a16="http://schemas.microsoft.com/office/drawing/2014/main" id="{9087AB33-E8B9-8D3C-1AEA-F6FB4782AEFC}"/>
                </a:ext>
              </a:extLst>
            </p:cNvPr>
            <p:cNvSpPr txBox="1"/>
            <p:nvPr/>
          </p:nvSpPr>
          <p:spPr>
            <a:xfrm>
              <a:off x="1232226" y="2192612"/>
              <a:ext cx="5811840" cy="769441"/>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创新点与技术点</a:t>
              </a:r>
            </a:p>
          </p:txBody>
        </p:sp>
        <p:sp>
          <p:nvSpPr>
            <p:cNvPr id="10" name="Rectangle 26">
              <a:extLst>
                <a:ext uri="{FF2B5EF4-FFF2-40B4-BE49-F238E27FC236}">
                  <a16:creationId xmlns:a16="http://schemas.microsoft.com/office/drawing/2014/main" id="{FB8EF810-8915-EA0F-3F1C-BB4AD968CF64}"/>
                </a:ext>
              </a:extLst>
            </p:cNvPr>
            <p:cNvSpPr/>
            <p:nvPr/>
          </p:nvSpPr>
          <p:spPr>
            <a:xfrm>
              <a:off x="1303516" y="3064995"/>
              <a:ext cx="4367773" cy="104355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项目创新点</a:t>
              </a:r>
            </a:p>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难点</a:t>
              </a:r>
              <a:r>
                <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预期解决方案</a:t>
              </a:r>
            </a:p>
          </p:txBody>
        </p:sp>
        <p:sp>
          <p:nvSpPr>
            <p:cNvPr id="13" name="矩形: 圆角 12">
              <a:extLst>
                <a:ext uri="{FF2B5EF4-FFF2-40B4-BE49-F238E27FC236}">
                  <a16:creationId xmlns:a16="http://schemas.microsoft.com/office/drawing/2014/main" id="{88D3908B-9F13-824B-7FCC-DBBBAD4EA9C5}"/>
                </a:ext>
              </a:extLst>
            </p:cNvPr>
            <p:cNvSpPr/>
            <p:nvPr/>
          </p:nvSpPr>
          <p:spPr>
            <a:xfrm>
              <a:off x="976790" y="1993900"/>
              <a:ext cx="4489128" cy="221527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53D93C56-9D1F-6404-6868-40ACDD693422}"/>
              </a:ext>
            </a:extLst>
          </p:cNvPr>
          <p:cNvGrpSpPr/>
          <p:nvPr/>
        </p:nvGrpSpPr>
        <p:grpSpPr>
          <a:xfrm>
            <a:off x="1413936" y="1765800"/>
            <a:ext cx="3219082" cy="914400"/>
            <a:chOff x="1295722" y="1656582"/>
            <a:chExt cx="3219082" cy="914400"/>
          </a:xfrm>
        </p:grpSpPr>
        <p:grpSp>
          <p:nvGrpSpPr>
            <p:cNvPr id="21" name="组合 20">
              <a:extLst>
                <a:ext uri="{FF2B5EF4-FFF2-40B4-BE49-F238E27FC236}">
                  <a16:creationId xmlns:a16="http://schemas.microsoft.com/office/drawing/2014/main" id="{0BD7BB80-3363-D1C6-6745-36203661D929}"/>
                </a:ext>
              </a:extLst>
            </p:cNvPr>
            <p:cNvGrpSpPr/>
            <p:nvPr/>
          </p:nvGrpSpPr>
          <p:grpSpPr>
            <a:xfrm>
              <a:off x="1295722" y="1751978"/>
              <a:ext cx="1871627" cy="723609"/>
              <a:chOff x="1360670" y="4337488"/>
              <a:chExt cx="1871627" cy="723609"/>
            </a:xfrm>
          </p:grpSpPr>
          <p:pic>
            <p:nvPicPr>
              <p:cNvPr id="23" name="PA_图片 9">
                <a:extLst>
                  <a:ext uri="{FF2B5EF4-FFF2-40B4-BE49-F238E27FC236}">
                    <a16:creationId xmlns:a16="http://schemas.microsoft.com/office/drawing/2014/main" id="{8A6BEF98-1379-3B25-72E2-A7E1A309BE69}"/>
                  </a:ext>
                </a:extLst>
              </p:cNvPr>
              <p:cNvPicPr>
                <a:picLocks noChangeAspect="1"/>
              </p:cNvPicPr>
              <p:nvPr>
                <p:custDataLst>
                  <p:tags r:id="rId1"/>
                </p:custDataLst>
              </p:nvPr>
            </p:nvPicPr>
            <p:blipFill>
              <a:blip r:embed="rId7"/>
              <a:stretch>
                <a:fillRect/>
              </a:stretch>
            </p:blipFill>
            <p:spPr>
              <a:xfrm>
                <a:off x="1360670" y="4337488"/>
                <a:ext cx="1871627" cy="723609"/>
              </a:xfrm>
              <a:prstGeom prst="rect">
                <a:avLst/>
              </a:prstGeom>
              <a:effectLst>
                <a:outerShdw blurRad="50800" dist="38100" dir="5400000" algn="t" rotWithShape="0">
                  <a:prstClr val="black">
                    <a:alpha val="40000"/>
                  </a:prstClr>
                </a:outerShdw>
              </a:effectLst>
            </p:spPr>
          </p:pic>
          <p:sp>
            <p:nvSpPr>
              <p:cNvPr id="24" name="TextBox 17">
                <a:extLst>
                  <a:ext uri="{FF2B5EF4-FFF2-40B4-BE49-F238E27FC236}">
                    <a16:creationId xmlns:a16="http://schemas.microsoft.com/office/drawing/2014/main" id="{457EBD13-58C2-2EEE-0E68-2D9C21ECD4BD}"/>
                  </a:ext>
                </a:extLst>
              </p:cNvPr>
              <p:cNvSpPr txBox="1"/>
              <p:nvPr/>
            </p:nvSpPr>
            <p:spPr>
              <a:xfrm>
                <a:off x="1611949" y="4394494"/>
                <a:ext cx="1334212"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3</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22" name="图形 21" descr="法槌">
              <a:extLst>
                <a:ext uri="{FF2B5EF4-FFF2-40B4-BE49-F238E27FC236}">
                  <a16:creationId xmlns:a16="http://schemas.microsoft.com/office/drawing/2014/main" id="{B69625BC-BF7C-632C-639B-333DF5FEC0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0404" y="1656582"/>
              <a:ext cx="914400" cy="914400"/>
            </a:xfrm>
            <a:prstGeom prst="rect">
              <a:avLst/>
            </a:prstGeom>
            <a:effectLst/>
          </p:spPr>
        </p:pic>
      </p:grpSp>
      <p:pic>
        <p:nvPicPr>
          <p:cNvPr id="25" name="图片 24">
            <a:extLst>
              <a:ext uri="{FF2B5EF4-FFF2-40B4-BE49-F238E27FC236}">
                <a16:creationId xmlns:a16="http://schemas.microsoft.com/office/drawing/2014/main" id="{118773E2-A2C8-0391-2483-682D5FF8E31C}"/>
              </a:ext>
            </a:extLst>
          </p:cNvPr>
          <p:cNvPicPr>
            <a:picLocks noChangeAspect="1"/>
          </p:cNvPicPr>
          <p:nvPr/>
        </p:nvPicPr>
        <p:blipFill>
          <a:blip r:embed="rId10"/>
          <a:stretch>
            <a:fillRect/>
          </a:stretch>
        </p:blipFill>
        <p:spPr>
          <a:xfrm>
            <a:off x="6574225" y="1174696"/>
            <a:ext cx="4330501" cy="4079053"/>
          </a:xfrm>
          <a:prstGeom prst="rect">
            <a:avLst/>
          </a:prstGeom>
        </p:spPr>
      </p:pic>
    </p:spTree>
    <p:extLst>
      <p:ext uri="{BB962C8B-B14F-4D97-AF65-F5344CB8AC3E}">
        <p14:creationId xmlns:p14="http://schemas.microsoft.com/office/powerpoint/2010/main" val="1915563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idx="4294967295"/>
            <p:custDataLst>
              <p:tags r:id="rId1"/>
            </p:custDataLst>
          </p:nvPr>
        </p:nvSpPr>
        <p:spPr>
          <a:xfrm>
            <a:off x="0" y="1122363"/>
            <a:ext cx="9144000" cy="2387600"/>
          </a:xfrm>
        </p:spPr>
        <p:txBody>
          <a:bodyPr/>
          <a:lstStyle/>
          <a:p>
            <a:r>
              <a:rPr lang="en-US" altLang="zh-CN" dirty="0"/>
              <a:t> </a:t>
            </a:r>
            <a:endParaRPr lang="zh-CN" altLang="en-US" dirty="0"/>
          </a:p>
        </p:txBody>
      </p:sp>
      <p:grpSp>
        <p:nvGrpSpPr>
          <p:cNvPr id="3" name="组合 2">
            <a:extLst>
              <a:ext uri="{FF2B5EF4-FFF2-40B4-BE49-F238E27FC236}">
                <a16:creationId xmlns:a16="http://schemas.microsoft.com/office/drawing/2014/main" id="{A97217F5-6AEC-4CF0-9736-E9DA91BF26D3}"/>
              </a:ext>
            </a:extLst>
          </p:cNvPr>
          <p:cNvGrpSpPr/>
          <p:nvPr/>
        </p:nvGrpSpPr>
        <p:grpSpPr>
          <a:xfrm>
            <a:off x="-1468940" y="-669849"/>
            <a:ext cx="13660940" cy="8352317"/>
            <a:chOff x="-1468940" y="-669849"/>
            <a:chExt cx="13660940" cy="8352317"/>
          </a:xfrm>
        </p:grpSpPr>
        <p:pic>
          <p:nvPicPr>
            <p:cNvPr id="6" name="PA_图片 5"/>
            <p:cNvPicPr>
              <a:picLocks noChangeAspect="1"/>
            </p:cNvPicPr>
            <p:nvPr>
              <p:custDataLst>
                <p:tags r:id="rId5"/>
              </p:custDataLst>
            </p:nvPr>
          </p:nvPicPr>
          <p:blipFill rotWithShape="1">
            <a:blip r:embed="rId11"/>
            <a:srcRect t="19721" r="39165"/>
            <a:stretch/>
          </p:blipFill>
          <p:spPr>
            <a:xfrm>
              <a:off x="-1468940" y="1839433"/>
              <a:ext cx="6126000" cy="5843035"/>
            </a:xfrm>
            <a:prstGeom prst="rect">
              <a:avLst/>
            </a:prstGeom>
          </p:spPr>
        </p:pic>
        <p:pic>
          <p:nvPicPr>
            <p:cNvPr id="7" name="PA_图片 6"/>
            <p:cNvPicPr>
              <a:picLocks noChangeAspect="1"/>
            </p:cNvPicPr>
            <p:nvPr>
              <p:custDataLst>
                <p:tags r:id="rId6"/>
              </p:custDataLst>
            </p:nvPr>
          </p:nvPicPr>
          <p:blipFill rotWithShape="1">
            <a:blip r:embed="rId11"/>
            <a:srcRect l="53646" t="-1654" r="7286" b="30950"/>
            <a:stretch/>
          </p:blipFill>
          <p:spPr>
            <a:xfrm>
              <a:off x="8257954" y="-669849"/>
              <a:ext cx="3934046" cy="5146159"/>
            </a:xfrm>
            <a:prstGeom prst="rect">
              <a:avLst/>
            </a:prstGeom>
          </p:spPr>
        </p:pic>
        <p:sp>
          <p:nvSpPr>
            <p:cNvPr id="8" name="PA_矩形 7"/>
            <p:cNvSpPr/>
            <p:nvPr>
              <p:custDataLst>
                <p:tags r:id="rId7"/>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图片 8"/>
            <p:cNvPicPr>
              <a:picLocks noChangeAspect="1"/>
            </p:cNvPicPr>
            <p:nvPr>
              <p:custDataLst>
                <p:tags r:id="rId8"/>
              </p:custDataLst>
            </p:nvPr>
          </p:nvPicPr>
          <p:blipFill>
            <a:blip r:embed="rId12"/>
            <a:stretch>
              <a:fillRect/>
            </a:stretch>
          </p:blipFill>
          <p:spPr>
            <a:xfrm>
              <a:off x="434162" y="452627"/>
              <a:ext cx="506250" cy="697500"/>
            </a:xfrm>
            <a:prstGeom prst="rect">
              <a:avLst/>
            </a:prstGeom>
          </p:spPr>
        </p:pic>
      </p:grpSp>
      <p:pic>
        <p:nvPicPr>
          <p:cNvPr id="11" name="PA_图片 10"/>
          <p:cNvPicPr>
            <a:picLocks noChangeAspect="1"/>
          </p:cNvPicPr>
          <p:nvPr>
            <p:custDataLst>
              <p:tags r:id="rId2"/>
            </p:custDataLst>
          </p:nvPr>
        </p:nvPicPr>
        <p:blipFill>
          <a:blip r:embed="rId13"/>
          <a:stretch>
            <a:fillRect/>
          </a:stretch>
        </p:blipFill>
        <p:spPr>
          <a:xfrm>
            <a:off x="4702907" y="452627"/>
            <a:ext cx="7044298" cy="5724889"/>
          </a:xfrm>
          <a:prstGeom prst="rect">
            <a:avLst/>
          </a:prstGeom>
        </p:spPr>
      </p:pic>
      <p:pic>
        <p:nvPicPr>
          <p:cNvPr id="12" name="PA_图片 11"/>
          <p:cNvPicPr>
            <a:picLocks noChangeAspect="1"/>
          </p:cNvPicPr>
          <p:nvPr>
            <p:custDataLst>
              <p:tags r:id="rId3"/>
            </p:custDataLst>
          </p:nvPr>
        </p:nvPicPr>
        <p:blipFill>
          <a:blip r:embed="rId14"/>
          <a:stretch>
            <a:fillRect/>
          </a:stretch>
        </p:blipFill>
        <p:spPr>
          <a:xfrm>
            <a:off x="6153675" y="954687"/>
            <a:ext cx="5006439" cy="4372226"/>
          </a:xfrm>
          <a:prstGeom prst="rect">
            <a:avLst/>
          </a:prstGeom>
        </p:spPr>
      </p:pic>
      <p:sp>
        <p:nvSpPr>
          <p:cNvPr id="21" name="TextBox 17">
            <a:extLst>
              <a:ext uri="{FF2B5EF4-FFF2-40B4-BE49-F238E27FC236}">
                <a16:creationId xmlns:a16="http://schemas.microsoft.com/office/drawing/2014/main" id="{36C89826-ED31-4A17-A050-22E014058C6C}"/>
              </a:ext>
            </a:extLst>
          </p:cNvPr>
          <p:cNvSpPr txBox="1"/>
          <p:nvPr/>
        </p:nvSpPr>
        <p:spPr>
          <a:xfrm>
            <a:off x="1611947" y="4394494"/>
            <a:ext cx="13342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rPr>
              <a:t>Part</a:t>
            </a:r>
            <a:r>
              <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rPr>
              <a:t> </a:t>
            </a:r>
            <a:r>
              <a:rPr lang="en-US" altLang="zh-CN" sz="3200" dirty="0">
                <a:solidFill>
                  <a:prstClr val="white"/>
                </a:solidFill>
                <a:latin typeface="方正清刻本悦宋简体" panose="02000000000000000000" pitchFamily="2" charset="-122"/>
                <a:ea typeface="方正清刻本悦宋简体" panose="02000000000000000000" pitchFamily="2" charset="-122"/>
              </a:rPr>
              <a:t>1</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5" name="组合 4">
            <a:extLst>
              <a:ext uri="{FF2B5EF4-FFF2-40B4-BE49-F238E27FC236}">
                <a16:creationId xmlns:a16="http://schemas.microsoft.com/office/drawing/2014/main" id="{A9B2F73F-FC1F-033E-A8FC-9AD7BA38C36A}"/>
              </a:ext>
            </a:extLst>
          </p:cNvPr>
          <p:cNvGrpSpPr/>
          <p:nvPr/>
        </p:nvGrpSpPr>
        <p:grpSpPr>
          <a:xfrm>
            <a:off x="1322570" y="2658437"/>
            <a:ext cx="6067276" cy="2215272"/>
            <a:chOff x="976790" y="1993900"/>
            <a:chExt cx="6067276" cy="2215272"/>
          </a:xfrm>
        </p:grpSpPr>
        <p:sp>
          <p:nvSpPr>
            <p:cNvPr id="13" name="TextBox 18">
              <a:extLst>
                <a:ext uri="{FF2B5EF4-FFF2-40B4-BE49-F238E27FC236}">
                  <a16:creationId xmlns:a16="http://schemas.microsoft.com/office/drawing/2014/main" id="{7BEA313E-BB7E-A823-5F72-BAF825EB54FF}"/>
                </a:ext>
              </a:extLst>
            </p:cNvPr>
            <p:cNvSpPr txBox="1"/>
            <p:nvPr/>
          </p:nvSpPr>
          <p:spPr>
            <a:xfrm>
              <a:off x="1232226" y="2192612"/>
              <a:ext cx="5811840" cy="769441"/>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项目背景介绍</a:t>
              </a:r>
            </a:p>
          </p:txBody>
        </p:sp>
        <p:sp>
          <p:nvSpPr>
            <p:cNvPr id="14" name="Rectangle 26">
              <a:extLst>
                <a:ext uri="{FF2B5EF4-FFF2-40B4-BE49-F238E27FC236}">
                  <a16:creationId xmlns:a16="http://schemas.microsoft.com/office/drawing/2014/main" id="{63E64FA5-C2BD-E310-EBDB-C226DC0C9D8C}"/>
                </a:ext>
              </a:extLst>
            </p:cNvPr>
            <p:cNvSpPr/>
            <p:nvPr/>
          </p:nvSpPr>
          <p:spPr>
            <a:xfrm>
              <a:off x="1303516" y="3064995"/>
              <a:ext cx="4367773" cy="104355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选题理由</a:t>
              </a:r>
              <a:endPar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项目目标与意义</a:t>
              </a:r>
            </a:p>
          </p:txBody>
        </p:sp>
        <p:sp>
          <p:nvSpPr>
            <p:cNvPr id="15" name="矩形: 圆角 14">
              <a:extLst>
                <a:ext uri="{FF2B5EF4-FFF2-40B4-BE49-F238E27FC236}">
                  <a16:creationId xmlns:a16="http://schemas.microsoft.com/office/drawing/2014/main" id="{E4207D1F-AB5B-B11A-11DA-D13DB4B28811}"/>
                </a:ext>
              </a:extLst>
            </p:cNvPr>
            <p:cNvSpPr/>
            <p:nvPr/>
          </p:nvSpPr>
          <p:spPr>
            <a:xfrm>
              <a:off x="976790" y="1993900"/>
              <a:ext cx="4126398" cy="221527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0A609DE3-695B-B516-37BB-C28D4E0A4142}"/>
              </a:ext>
            </a:extLst>
          </p:cNvPr>
          <p:cNvGrpSpPr/>
          <p:nvPr/>
        </p:nvGrpSpPr>
        <p:grpSpPr>
          <a:xfrm>
            <a:off x="1322570" y="1477013"/>
            <a:ext cx="3219082" cy="914400"/>
            <a:chOff x="1295722" y="1656582"/>
            <a:chExt cx="3219082" cy="914400"/>
          </a:xfrm>
        </p:grpSpPr>
        <p:grpSp>
          <p:nvGrpSpPr>
            <p:cNvPr id="17" name="组合 16">
              <a:extLst>
                <a:ext uri="{FF2B5EF4-FFF2-40B4-BE49-F238E27FC236}">
                  <a16:creationId xmlns:a16="http://schemas.microsoft.com/office/drawing/2014/main" id="{D3358E0F-C2E3-1653-0C0D-DB09AC4056E5}"/>
                </a:ext>
              </a:extLst>
            </p:cNvPr>
            <p:cNvGrpSpPr/>
            <p:nvPr/>
          </p:nvGrpSpPr>
          <p:grpSpPr>
            <a:xfrm>
              <a:off x="1295722" y="1751978"/>
              <a:ext cx="1871627" cy="723609"/>
              <a:chOff x="1360670" y="4337488"/>
              <a:chExt cx="1871627" cy="723609"/>
            </a:xfrm>
          </p:grpSpPr>
          <p:pic>
            <p:nvPicPr>
              <p:cNvPr id="19" name="PA_图片 9">
                <a:extLst>
                  <a:ext uri="{FF2B5EF4-FFF2-40B4-BE49-F238E27FC236}">
                    <a16:creationId xmlns:a16="http://schemas.microsoft.com/office/drawing/2014/main" id="{0CEE5BB0-CF03-4DDE-A6A1-3D3C734E9BAC}"/>
                  </a:ext>
                </a:extLst>
              </p:cNvPr>
              <p:cNvPicPr>
                <a:picLocks noChangeAspect="1"/>
              </p:cNvPicPr>
              <p:nvPr>
                <p:custDataLst>
                  <p:tags r:id="rId4"/>
                </p:custDataLst>
              </p:nvPr>
            </p:nvPicPr>
            <p:blipFill>
              <a:blip r:embed="rId15"/>
              <a:stretch>
                <a:fillRect/>
              </a:stretch>
            </p:blipFill>
            <p:spPr>
              <a:xfrm>
                <a:off x="1360670" y="4337488"/>
                <a:ext cx="1871627" cy="723609"/>
              </a:xfrm>
              <a:prstGeom prst="rect">
                <a:avLst/>
              </a:prstGeom>
              <a:effectLst>
                <a:outerShdw blurRad="50800" dist="38100" dir="5400000" algn="t" rotWithShape="0">
                  <a:prstClr val="black">
                    <a:alpha val="40000"/>
                  </a:prstClr>
                </a:outerShdw>
              </a:effectLst>
            </p:spPr>
          </p:pic>
          <p:sp>
            <p:nvSpPr>
              <p:cNvPr id="20" name="TextBox 17">
                <a:extLst>
                  <a:ext uri="{FF2B5EF4-FFF2-40B4-BE49-F238E27FC236}">
                    <a16:creationId xmlns:a16="http://schemas.microsoft.com/office/drawing/2014/main" id="{0B7B49E3-BF60-B1A3-253D-B77E3E602696}"/>
                  </a:ext>
                </a:extLst>
              </p:cNvPr>
              <p:cNvSpPr txBox="1"/>
              <p:nvPr/>
            </p:nvSpPr>
            <p:spPr>
              <a:xfrm>
                <a:off x="1611949" y="4394494"/>
                <a:ext cx="1334212"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1</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18" name="图形 17" descr="法槌">
              <a:extLst>
                <a:ext uri="{FF2B5EF4-FFF2-40B4-BE49-F238E27FC236}">
                  <a16:creationId xmlns:a16="http://schemas.microsoft.com/office/drawing/2014/main" id="{82C70654-8502-F3FF-F3A1-8E5CEA7592F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00404" y="1656582"/>
              <a:ext cx="914400" cy="914400"/>
            </a:xfrm>
            <a:prstGeom prst="rect">
              <a:avLst/>
            </a:prstGeom>
            <a:effectLst/>
          </p:spPr>
        </p:pic>
      </p:grpSp>
    </p:spTree>
    <p:extLst>
      <p:ext uri="{BB962C8B-B14F-4D97-AF65-F5344CB8AC3E}">
        <p14:creationId xmlns:p14="http://schemas.microsoft.com/office/powerpoint/2010/main" val="3651868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DEC70CCA-3D9F-47C9-9142-1E81E8DC34B8}"/>
              </a:ext>
            </a:extLst>
          </p:cNvPr>
          <p:cNvGrpSpPr/>
          <p:nvPr/>
        </p:nvGrpSpPr>
        <p:grpSpPr>
          <a:xfrm>
            <a:off x="-1497785" y="-104574"/>
            <a:ext cx="13689173" cy="7973912"/>
            <a:chOff x="-1483606" y="-172049"/>
            <a:chExt cx="13689173" cy="7973912"/>
          </a:xfrm>
        </p:grpSpPr>
        <p:pic>
          <p:nvPicPr>
            <p:cNvPr id="38" name="图片 37">
              <a:extLst>
                <a:ext uri="{FF2B5EF4-FFF2-40B4-BE49-F238E27FC236}">
                  <a16:creationId xmlns:a16="http://schemas.microsoft.com/office/drawing/2014/main" id="{728C2230-516C-421A-BB98-DC7F6107750A}"/>
                </a:ext>
              </a:extLst>
            </p:cNvPr>
            <p:cNvPicPr>
              <a:picLocks noChangeAspect="1"/>
            </p:cNvPicPr>
            <p:nvPr/>
          </p:nvPicPr>
          <p:blipFill rotWithShape="1">
            <a:blip r:embed="rId3"/>
            <a:srcRect l="61479" t="5377" r="12619" b="53683"/>
            <a:stretch/>
          </p:blipFill>
          <p:spPr>
            <a:xfrm>
              <a:off x="8847136" y="-172049"/>
              <a:ext cx="3358431" cy="3647223"/>
            </a:xfrm>
            <a:prstGeom prst="rect">
              <a:avLst/>
            </a:prstGeom>
          </p:spPr>
        </p:pic>
        <p:pic>
          <p:nvPicPr>
            <p:cNvPr id="39" name="图片 38">
              <a:extLst>
                <a:ext uri="{FF2B5EF4-FFF2-40B4-BE49-F238E27FC236}">
                  <a16:creationId xmlns:a16="http://schemas.microsoft.com/office/drawing/2014/main" id="{23F153EF-DC66-4F2C-B622-904B4C3E23CE}"/>
                </a:ext>
              </a:extLst>
            </p:cNvPr>
            <p:cNvPicPr>
              <a:picLocks noChangeAspect="1"/>
            </p:cNvPicPr>
            <p:nvPr/>
          </p:nvPicPr>
          <p:blipFill rotWithShape="1">
            <a:blip r:embed="rId3"/>
            <a:srcRect t="41932" r="42931"/>
            <a:stretch/>
          </p:blipFill>
          <p:spPr>
            <a:xfrm>
              <a:off x="-1483606" y="2628849"/>
              <a:ext cx="7399718" cy="5173014"/>
            </a:xfrm>
            <a:prstGeom prst="rect">
              <a:avLst/>
            </a:prstGeom>
          </p:spPr>
        </p:pic>
        <p:sp>
          <p:nvSpPr>
            <p:cNvPr id="40" name="矩形 39">
              <a:extLst>
                <a:ext uri="{FF2B5EF4-FFF2-40B4-BE49-F238E27FC236}">
                  <a16:creationId xmlns:a16="http://schemas.microsoft.com/office/drawing/2014/main" id="{3C7C2054-C395-4AB3-A8C5-24B2FE606197}"/>
                </a:ext>
              </a:extLst>
            </p:cNvPr>
            <p:cNvSpPr/>
            <p:nvPr/>
          </p:nvSpPr>
          <p:spPr>
            <a:xfrm>
              <a:off x="470195" y="4244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45" name="图片 44">
              <a:extLst>
                <a:ext uri="{FF2B5EF4-FFF2-40B4-BE49-F238E27FC236}">
                  <a16:creationId xmlns:a16="http://schemas.microsoft.com/office/drawing/2014/main" id="{552D0CB8-9AA2-4B19-A67D-8B7C1ED28A27}"/>
                </a:ext>
              </a:extLst>
            </p:cNvPr>
            <p:cNvPicPr>
              <a:picLocks noChangeAspect="1"/>
            </p:cNvPicPr>
            <p:nvPr/>
          </p:nvPicPr>
          <p:blipFill>
            <a:blip r:embed="rId4"/>
            <a:stretch>
              <a:fillRect/>
            </a:stretch>
          </p:blipFill>
          <p:spPr>
            <a:xfrm>
              <a:off x="453212" y="427227"/>
              <a:ext cx="506250" cy="697500"/>
            </a:xfrm>
            <a:prstGeom prst="rect">
              <a:avLst/>
            </a:prstGeom>
          </p:spPr>
        </p:pic>
      </p:grpSp>
      <p:grpSp>
        <p:nvGrpSpPr>
          <p:cNvPr id="48" name="组合 47">
            <a:extLst>
              <a:ext uri="{FF2B5EF4-FFF2-40B4-BE49-F238E27FC236}">
                <a16:creationId xmlns:a16="http://schemas.microsoft.com/office/drawing/2014/main" id="{521E2CC0-B41E-45E1-FDBE-9EE9689355A7}"/>
              </a:ext>
            </a:extLst>
          </p:cNvPr>
          <p:cNvGrpSpPr/>
          <p:nvPr/>
        </p:nvGrpSpPr>
        <p:grpSpPr>
          <a:xfrm>
            <a:off x="4513387" y="1796529"/>
            <a:ext cx="7278522" cy="975934"/>
            <a:chOff x="4513387" y="1796529"/>
            <a:chExt cx="7278522" cy="975934"/>
          </a:xfrm>
        </p:grpSpPr>
        <p:grpSp>
          <p:nvGrpSpPr>
            <p:cNvPr id="10" name="Group 2"/>
            <p:cNvGrpSpPr/>
            <p:nvPr/>
          </p:nvGrpSpPr>
          <p:grpSpPr>
            <a:xfrm>
              <a:off x="4513387" y="1835027"/>
              <a:ext cx="2018967" cy="937436"/>
              <a:chOff x="4467736" y="1688743"/>
              <a:chExt cx="2018967" cy="937436"/>
            </a:xfrm>
          </p:grpSpPr>
          <p:sp>
            <p:nvSpPr>
              <p:cNvPr id="12" name="Rectangle: Rounded Corners 28"/>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32"/>
              <p:cNvSpPr txBox="1"/>
              <p:nvPr/>
            </p:nvSpPr>
            <p:spPr>
              <a:xfrm>
                <a:off x="4467736" y="2186110"/>
                <a:ext cx="2018967"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en-US" altLang="zh-CN"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a:t>
                </a: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垂直</a:t>
                </a:r>
                <a:r>
                  <a:rPr lang="en-US" altLang="zh-CN"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a:t>
                </a: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搜索引擎</a:t>
                </a:r>
              </a:p>
            </p:txBody>
          </p:sp>
        </p:grpSp>
        <p:grpSp>
          <p:nvGrpSpPr>
            <p:cNvPr id="41" name="组合 40">
              <a:extLst>
                <a:ext uri="{FF2B5EF4-FFF2-40B4-BE49-F238E27FC236}">
                  <a16:creationId xmlns:a16="http://schemas.microsoft.com/office/drawing/2014/main" id="{E7FD6696-19E7-C3BD-993B-4FCF2883BC35}"/>
                </a:ext>
              </a:extLst>
            </p:cNvPr>
            <p:cNvGrpSpPr/>
            <p:nvPr/>
          </p:nvGrpSpPr>
          <p:grpSpPr>
            <a:xfrm>
              <a:off x="6595913" y="1796529"/>
              <a:ext cx="5195996" cy="975918"/>
              <a:chOff x="6595913" y="1796529"/>
              <a:chExt cx="5195996" cy="975918"/>
            </a:xfrm>
          </p:grpSpPr>
          <p:sp>
            <p:nvSpPr>
              <p:cNvPr id="16" name="矩形: 圆角 15">
                <a:extLst>
                  <a:ext uri="{FF2B5EF4-FFF2-40B4-BE49-F238E27FC236}">
                    <a16:creationId xmlns:a16="http://schemas.microsoft.com/office/drawing/2014/main" id="{7E3C0C24-52A5-F88D-0461-C1A81C0DF8B2}"/>
                  </a:ext>
                </a:extLst>
              </p:cNvPr>
              <p:cNvSpPr/>
              <p:nvPr/>
            </p:nvSpPr>
            <p:spPr>
              <a:xfrm>
                <a:off x="6595913" y="1807544"/>
                <a:ext cx="5081685" cy="964903"/>
              </a:xfrm>
              <a:prstGeom prst="roundRect">
                <a:avLst/>
              </a:prstGeom>
              <a:gradFill>
                <a:gsLst>
                  <a:gs pos="0">
                    <a:schemeClr val="accent1">
                      <a:lumMod val="5000"/>
                      <a:lumOff val="95000"/>
                    </a:schemeClr>
                  </a:gs>
                  <a:gs pos="100000">
                    <a:srgbClr val="C8ACF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26"/>
              <p:cNvSpPr/>
              <p:nvPr/>
            </p:nvSpPr>
            <p:spPr>
              <a:xfrm>
                <a:off x="6629396" y="1796529"/>
                <a:ext cx="5162513" cy="938719"/>
              </a:xfrm>
              <a:prstGeom prst="rect">
                <a:avLst/>
              </a:prstGeom>
            </p:spPr>
            <p:txBody>
              <a:bodyPr wrap="square">
                <a:spAutoFit/>
              </a:bodyPr>
              <a:lstStyle/>
              <a:p>
                <a:pPr algn="just">
                  <a:lnSpc>
                    <a:spcPct val="200000"/>
                  </a:lnSpc>
                  <a:spcAft>
                    <a:spcPts val="60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垂直</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专注于法律领域</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的深度搜索和精确检索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spcAft>
                    <a:spcPts val="60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专业</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满足</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法律从业者</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公众</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对法律信息的特定需求</a:t>
                </a:r>
              </a:p>
            </p:txBody>
          </p:sp>
        </p:grpSp>
      </p:grpSp>
      <p:grpSp>
        <p:nvGrpSpPr>
          <p:cNvPr id="49" name="组合 48">
            <a:extLst>
              <a:ext uri="{FF2B5EF4-FFF2-40B4-BE49-F238E27FC236}">
                <a16:creationId xmlns:a16="http://schemas.microsoft.com/office/drawing/2014/main" id="{FA43C2D8-F751-2AE6-DEA9-224A9DA631F5}"/>
              </a:ext>
            </a:extLst>
          </p:cNvPr>
          <p:cNvGrpSpPr/>
          <p:nvPr/>
        </p:nvGrpSpPr>
        <p:grpSpPr>
          <a:xfrm>
            <a:off x="4565245" y="3222544"/>
            <a:ext cx="7112353" cy="1276738"/>
            <a:chOff x="4565245" y="3222544"/>
            <a:chExt cx="7112353" cy="1276738"/>
          </a:xfrm>
        </p:grpSpPr>
        <p:grpSp>
          <p:nvGrpSpPr>
            <p:cNvPr id="19" name="Group 4"/>
            <p:cNvGrpSpPr/>
            <p:nvPr/>
          </p:nvGrpSpPr>
          <p:grpSpPr>
            <a:xfrm>
              <a:off x="4565245" y="3321721"/>
              <a:ext cx="2064151" cy="937436"/>
              <a:chOff x="4519594" y="3450931"/>
              <a:chExt cx="2064151" cy="937436"/>
            </a:xfrm>
          </p:grpSpPr>
          <p:sp>
            <p:nvSpPr>
              <p:cNvPr id="21" name="Rectangle: Rounded Corners 30"/>
              <p:cNvSpPr/>
              <p:nvPr/>
            </p:nvSpPr>
            <p:spPr>
              <a:xfrm>
                <a:off x="4656138" y="3450931"/>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hape 681"/>
              <p:cNvSpPr/>
              <p:nvPr/>
            </p:nvSpPr>
            <p:spPr>
              <a:xfrm>
                <a:off x="5516991" y="3803511"/>
                <a:ext cx="50728" cy="88543"/>
              </a:xfrm>
              <a:custGeom>
                <a:avLst/>
                <a:gdLst/>
                <a:ahLst/>
                <a:cxnLst>
                  <a:cxn ang="0">
                    <a:pos x="wd2" y="hd2"/>
                  </a:cxn>
                  <a:cxn ang="5400000">
                    <a:pos x="wd2" y="hd2"/>
                  </a:cxn>
                  <a:cxn ang="10800000">
                    <a:pos x="wd2" y="hd2"/>
                  </a:cxn>
                  <a:cxn ang="16200000">
                    <a:pos x="wd2" y="hd2"/>
                  </a:cxn>
                </a:cxnLst>
                <a:rect l="0" t="0" r="r" b="b"/>
                <a:pathLst>
                  <a:path w="20842" h="21536" extrusionOk="0">
                    <a:moveTo>
                      <a:pt x="10407" y="21536"/>
                    </a:moveTo>
                    <a:cubicBezTo>
                      <a:pt x="11271" y="21536"/>
                      <a:pt x="12135" y="21022"/>
                      <a:pt x="12135" y="20507"/>
                    </a:cubicBezTo>
                    <a:cubicBezTo>
                      <a:pt x="12135" y="3022"/>
                      <a:pt x="12135" y="3022"/>
                      <a:pt x="12135" y="3022"/>
                    </a:cubicBezTo>
                    <a:cubicBezTo>
                      <a:pt x="18183" y="5850"/>
                      <a:pt x="18183" y="5850"/>
                      <a:pt x="18183" y="5850"/>
                    </a:cubicBezTo>
                    <a:cubicBezTo>
                      <a:pt x="18183" y="6107"/>
                      <a:pt x="18615" y="6107"/>
                      <a:pt x="19047" y="6107"/>
                    </a:cubicBezTo>
                    <a:cubicBezTo>
                      <a:pt x="19479" y="6107"/>
                      <a:pt x="19911" y="5850"/>
                      <a:pt x="20343" y="5593"/>
                    </a:cubicBezTo>
                    <a:cubicBezTo>
                      <a:pt x="21207" y="5336"/>
                      <a:pt x="20775" y="4565"/>
                      <a:pt x="20343" y="4307"/>
                    </a:cubicBezTo>
                    <a:cubicBezTo>
                      <a:pt x="11703" y="193"/>
                      <a:pt x="11703" y="193"/>
                      <a:pt x="11703" y="193"/>
                    </a:cubicBezTo>
                    <a:cubicBezTo>
                      <a:pt x="10839" y="-64"/>
                      <a:pt x="9975" y="-64"/>
                      <a:pt x="9543" y="193"/>
                    </a:cubicBezTo>
                    <a:cubicBezTo>
                      <a:pt x="903" y="4307"/>
                      <a:pt x="903" y="4307"/>
                      <a:pt x="903" y="4307"/>
                    </a:cubicBezTo>
                    <a:cubicBezTo>
                      <a:pt x="39" y="4565"/>
                      <a:pt x="-393" y="5336"/>
                      <a:pt x="471" y="5593"/>
                    </a:cubicBezTo>
                    <a:cubicBezTo>
                      <a:pt x="903" y="6107"/>
                      <a:pt x="2199" y="6365"/>
                      <a:pt x="3063" y="5850"/>
                    </a:cubicBezTo>
                    <a:cubicBezTo>
                      <a:pt x="8679" y="3022"/>
                      <a:pt x="8679" y="3022"/>
                      <a:pt x="8679" y="3022"/>
                    </a:cubicBezTo>
                    <a:cubicBezTo>
                      <a:pt x="8679" y="20507"/>
                      <a:pt x="8679" y="20507"/>
                      <a:pt x="8679" y="20507"/>
                    </a:cubicBezTo>
                    <a:cubicBezTo>
                      <a:pt x="8679" y="21022"/>
                      <a:pt x="9543" y="21536"/>
                      <a:pt x="10407" y="21536"/>
                    </a:cubicBezTo>
                    <a:close/>
                  </a:path>
                </a:pathLst>
              </a:custGeom>
              <a:solidFill>
                <a:schemeClr val="accent5"/>
              </a:solidFill>
              <a:ln w="12700">
                <a:miter lim="400000"/>
              </a:ln>
            </p:spPr>
            <p:txBody>
              <a:bodyPr tIns="45720" bIns="45720"/>
              <a:lstStyle/>
              <a:p>
                <a:pPr>
                  <a:defRPr sz="3600">
                    <a:latin typeface="等线"/>
                    <a:ea typeface="等线"/>
                    <a:cs typeface="等线"/>
                    <a:sym typeface="等线"/>
                  </a:defRPr>
                </a:pPr>
                <a:endParaRPr/>
              </a:p>
            </p:txBody>
          </p:sp>
          <p:sp>
            <p:nvSpPr>
              <p:cNvPr id="23" name="TextBox 23"/>
              <p:cNvSpPr txBox="1"/>
              <p:nvPr/>
            </p:nvSpPr>
            <p:spPr>
              <a:xfrm>
                <a:off x="4519594" y="3935098"/>
                <a:ext cx="2064151"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en-US" altLang="zh-CN"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AI</a:t>
                </a: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“赋能”检索</a:t>
                </a:r>
              </a:p>
            </p:txBody>
          </p:sp>
        </p:grpSp>
        <p:grpSp>
          <p:nvGrpSpPr>
            <p:cNvPr id="42" name="组合 41">
              <a:extLst>
                <a:ext uri="{FF2B5EF4-FFF2-40B4-BE49-F238E27FC236}">
                  <a16:creationId xmlns:a16="http://schemas.microsoft.com/office/drawing/2014/main" id="{8004C143-9BF7-C4BD-0EAD-8D02AA690B26}"/>
                </a:ext>
              </a:extLst>
            </p:cNvPr>
            <p:cNvGrpSpPr/>
            <p:nvPr/>
          </p:nvGrpSpPr>
          <p:grpSpPr>
            <a:xfrm>
              <a:off x="6594562" y="3222544"/>
              <a:ext cx="5083036" cy="1276738"/>
              <a:chOff x="6594562" y="3222544"/>
              <a:chExt cx="5083036" cy="1276738"/>
            </a:xfrm>
          </p:grpSpPr>
          <p:sp>
            <p:nvSpPr>
              <p:cNvPr id="18" name="矩形: 圆角 17">
                <a:extLst>
                  <a:ext uri="{FF2B5EF4-FFF2-40B4-BE49-F238E27FC236}">
                    <a16:creationId xmlns:a16="http://schemas.microsoft.com/office/drawing/2014/main" id="{23D3C614-D75E-54E7-A256-D50F394084BD}"/>
                  </a:ext>
                </a:extLst>
              </p:cNvPr>
              <p:cNvSpPr/>
              <p:nvPr/>
            </p:nvSpPr>
            <p:spPr>
              <a:xfrm>
                <a:off x="6594562" y="3222544"/>
                <a:ext cx="5081685" cy="1268919"/>
              </a:xfrm>
              <a:prstGeom prst="roundRect">
                <a:avLst/>
              </a:prstGeom>
              <a:gradFill>
                <a:gsLst>
                  <a:gs pos="0">
                    <a:schemeClr val="accent1">
                      <a:lumMod val="5000"/>
                      <a:lumOff val="95000"/>
                    </a:schemeClr>
                  </a:gs>
                  <a:gs pos="100000">
                    <a:srgbClr val="C8ACF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Rectangle 27"/>
              <p:cNvSpPr/>
              <p:nvPr/>
            </p:nvSpPr>
            <p:spPr>
              <a:xfrm>
                <a:off x="6622994" y="3265483"/>
                <a:ext cx="5054604" cy="1233799"/>
              </a:xfrm>
              <a:prstGeom prst="rect">
                <a:avLst/>
              </a:prstGeom>
            </p:spPr>
            <p:txBody>
              <a:bodyPr wrap="square">
                <a:spAutoFit/>
              </a:bodyPr>
              <a:lstStyle/>
              <a:p>
                <a:pPr algn="just">
                  <a:lnSpc>
                    <a:spcPct val="150000"/>
                  </a:lnSpc>
                  <a:spcAft>
                    <a:spcPts val="60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根据用户描述，进行</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关键词、术语的自动提取</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spcAft>
                    <a:spcPts val="60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提供智能搜索体验，解决专业领域的</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信息需求表达难题</a:t>
                </a:r>
              </a:p>
            </p:txBody>
          </p:sp>
        </p:grpSp>
      </p:grpSp>
      <p:grpSp>
        <p:nvGrpSpPr>
          <p:cNvPr id="50" name="组合 49">
            <a:extLst>
              <a:ext uri="{FF2B5EF4-FFF2-40B4-BE49-F238E27FC236}">
                <a16:creationId xmlns:a16="http://schemas.microsoft.com/office/drawing/2014/main" id="{0804807C-A533-2AFF-6682-41123CFA9C80}"/>
              </a:ext>
            </a:extLst>
          </p:cNvPr>
          <p:cNvGrpSpPr/>
          <p:nvPr/>
        </p:nvGrpSpPr>
        <p:grpSpPr>
          <a:xfrm>
            <a:off x="4701788" y="4745844"/>
            <a:ext cx="6976917" cy="1049776"/>
            <a:chOff x="4701788" y="4745844"/>
            <a:chExt cx="6976917" cy="1049776"/>
          </a:xfrm>
        </p:grpSpPr>
        <p:grpSp>
          <p:nvGrpSpPr>
            <p:cNvPr id="26" name="Group 8"/>
            <p:cNvGrpSpPr/>
            <p:nvPr/>
          </p:nvGrpSpPr>
          <p:grpSpPr>
            <a:xfrm>
              <a:off x="4701788" y="4849444"/>
              <a:ext cx="1824159" cy="937436"/>
              <a:chOff x="4656137" y="5213119"/>
              <a:chExt cx="1824159" cy="937436"/>
            </a:xfrm>
          </p:grpSpPr>
          <p:sp>
            <p:nvSpPr>
              <p:cNvPr id="28" name="Rectangle: Rounded Corners 31"/>
              <p:cNvSpPr/>
              <p:nvPr/>
            </p:nvSpPr>
            <p:spPr>
              <a:xfrm>
                <a:off x="4656137" y="5213119"/>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5"/>
              <p:cNvSpPr txBox="1"/>
              <p:nvPr/>
            </p:nvSpPr>
            <p:spPr>
              <a:xfrm>
                <a:off x="4697171" y="5727908"/>
                <a:ext cx="1783125"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多元信息“覆盖”</a:t>
                </a:r>
              </a:p>
            </p:txBody>
          </p:sp>
        </p:grpSp>
        <p:grpSp>
          <p:nvGrpSpPr>
            <p:cNvPr id="43" name="组合 42">
              <a:extLst>
                <a:ext uri="{FF2B5EF4-FFF2-40B4-BE49-F238E27FC236}">
                  <a16:creationId xmlns:a16="http://schemas.microsoft.com/office/drawing/2014/main" id="{FA237B73-565A-8A65-F6E3-848F543E83D4}"/>
                </a:ext>
              </a:extLst>
            </p:cNvPr>
            <p:cNvGrpSpPr/>
            <p:nvPr/>
          </p:nvGrpSpPr>
          <p:grpSpPr>
            <a:xfrm>
              <a:off x="6595913" y="4745844"/>
              <a:ext cx="5082792" cy="1049776"/>
              <a:chOff x="6595913" y="4745844"/>
              <a:chExt cx="5082792" cy="1049776"/>
            </a:xfrm>
          </p:grpSpPr>
          <p:sp>
            <p:nvSpPr>
              <p:cNvPr id="22" name="矩形: 圆角 21">
                <a:extLst>
                  <a:ext uri="{FF2B5EF4-FFF2-40B4-BE49-F238E27FC236}">
                    <a16:creationId xmlns:a16="http://schemas.microsoft.com/office/drawing/2014/main" id="{2A27397A-E3C9-3A7A-E048-C83A2476B5B1}"/>
                  </a:ext>
                </a:extLst>
              </p:cNvPr>
              <p:cNvSpPr/>
              <p:nvPr/>
            </p:nvSpPr>
            <p:spPr>
              <a:xfrm>
                <a:off x="6597020" y="4745844"/>
                <a:ext cx="5081685" cy="1049776"/>
              </a:xfrm>
              <a:prstGeom prst="roundRect">
                <a:avLst/>
              </a:prstGeom>
              <a:gradFill>
                <a:gsLst>
                  <a:gs pos="0">
                    <a:schemeClr val="accent1">
                      <a:lumMod val="5000"/>
                      <a:lumOff val="95000"/>
                    </a:schemeClr>
                  </a:gs>
                  <a:gs pos="100000">
                    <a:srgbClr val="C8ACF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29"/>
              <p:cNvSpPr/>
              <p:nvPr/>
            </p:nvSpPr>
            <p:spPr>
              <a:xfrm>
                <a:off x="6595913" y="4834607"/>
                <a:ext cx="4520188" cy="907941"/>
              </a:xfrm>
              <a:prstGeom prst="rect">
                <a:avLst/>
              </a:prstGeom>
            </p:spPr>
            <p:txBody>
              <a:bodyPr wrap="square">
                <a:spAutoFit/>
              </a:bodyPr>
              <a:lstStyle/>
              <a:p>
                <a:pPr algn="just">
                  <a:lnSpc>
                    <a:spcPct val="200000"/>
                  </a:lnSpc>
                  <a:spcAft>
                    <a:spcPts val="60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涵盖条例、案例、判决等多种信息，延申</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广度</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spcAft>
                    <a:spcPts val="60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聚焦官方渠道与权威法律数据源，拓展</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深度</a:t>
                </a:r>
              </a:p>
            </p:txBody>
          </p:sp>
        </p:grpSp>
      </p:grpSp>
      <p:pic>
        <p:nvPicPr>
          <p:cNvPr id="5" name="图片 4">
            <a:extLst>
              <a:ext uri="{FF2B5EF4-FFF2-40B4-BE49-F238E27FC236}">
                <a16:creationId xmlns:a16="http://schemas.microsoft.com/office/drawing/2014/main" id="{E2361F36-BF62-135C-6872-27D284A512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377046" y="1937938"/>
            <a:ext cx="420558" cy="420558"/>
          </a:xfrm>
          <a:prstGeom prst="rect">
            <a:avLst/>
          </a:prstGeom>
        </p:spPr>
      </p:pic>
      <p:pic>
        <p:nvPicPr>
          <p:cNvPr id="7" name="图片 6">
            <a:extLst>
              <a:ext uri="{FF2B5EF4-FFF2-40B4-BE49-F238E27FC236}">
                <a16:creationId xmlns:a16="http://schemas.microsoft.com/office/drawing/2014/main" id="{1F5C9F05-0444-4E14-F895-05AF11580E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6802" y="4960140"/>
            <a:ext cx="445303" cy="445303"/>
          </a:xfrm>
          <a:prstGeom prst="rect">
            <a:avLst/>
          </a:prstGeom>
        </p:spPr>
      </p:pic>
      <p:pic>
        <p:nvPicPr>
          <p:cNvPr id="9" name="图片 8">
            <a:extLst>
              <a:ext uri="{FF2B5EF4-FFF2-40B4-BE49-F238E27FC236}">
                <a16:creationId xmlns:a16="http://schemas.microsoft.com/office/drawing/2014/main" id="{DD790612-8533-EB83-D799-8BCC71F782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7666" y="3431074"/>
            <a:ext cx="369332" cy="369332"/>
          </a:xfrm>
          <a:prstGeom prst="rect">
            <a:avLst/>
          </a:prstGeom>
        </p:spPr>
      </p:pic>
      <p:grpSp>
        <p:nvGrpSpPr>
          <p:cNvPr id="27" name="组合 26">
            <a:extLst>
              <a:ext uri="{FF2B5EF4-FFF2-40B4-BE49-F238E27FC236}">
                <a16:creationId xmlns:a16="http://schemas.microsoft.com/office/drawing/2014/main" id="{ED6C4E9D-9853-FD69-D6F1-85B0E5065610}"/>
              </a:ext>
            </a:extLst>
          </p:cNvPr>
          <p:cNvGrpSpPr/>
          <p:nvPr/>
        </p:nvGrpSpPr>
        <p:grpSpPr>
          <a:xfrm>
            <a:off x="781828" y="1807544"/>
            <a:ext cx="3543606" cy="3991863"/>
            <a:chOff x="830080" y="1846550"/>
            <a:chExt cx="3052675" cy="3549650"/>
          </a:xfrm>
        </p:grpSpPr>
        <p:pic>
          <p:nvPicPr>
            <p:cNvPr id="1026" name="Picture 2">
              <a:extLst>
                <a:ext uri="{FF2B5EF4-FFF2-40B4-BE49-F238E27FC236}">
                  <a16:creationId xmlns:a16="http://schemas.microsoft.com/office/drawing/2014/main" id="{B1EAC556-FA9E-91D6-48D4-115B5D392F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29" r="59995"/>
            <a:stretch/>
          </p:blipFill>
          <p:spPr bwMode="auto">
            <a:xfrm>
              <a:off x="830080" y="1846551"/>
              <a:ext cx="1436826" cy="35462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11B096B-A18F-59C5-8327-1EDBC22214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7873" r="48372"/>
            <a:stretch/>
          </p:blipFill>
          <p:spPr bwMode="auto">
            <a:xfrm>
              <a:off x="2260362" y="1846550"/>
              <a:ext cx="171379" cy="35462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339691F2-DFBD-A52D-38FE-AD8F726472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364" r="9881"/>
            <a:stretch/>
          </p:blipFill>
          <p:spPr bwMode="auto">
            <a:xfrm>
              <a:off x="2387600" y="1849917"/>
              <a:ext cx="1495155" cy="35462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直接箭头连接符 7">
            <a:extLst>
              <a:ext uri="{FF2B5EF4-FFF2-40B4-BE49-F238E27FC236}">
                <a16:creationId xmlns:a16="http://schemas.microsoft.com/office/drawing/2014/main" id="{43702666-E79F-7A17-AB6A-55D9B634D596}"/>
              </a:ext>
            </a:extLst>
          </p:cNvPr>
          <p:cNvCxnSpPr/>
          <p:nvPr/>
        </p:nvCxnSpPr>
        <p:spPr>
          <a:xfrm>
            <a:off x="4701788" y="3060441"/>
            <a:ext cx="6855730" cy="0"/>
          </a:xfrm>
          <a:prstGeom prst="straightConnector1">
            <a:avLst/>
          </a:prstGeom>
          <a:ln w="19050">
            <a:solidFill>
              <a:srgbClr val="C8ACF6"/>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F51BD40-BE1F-206C-406D-D48C744A2F4F}"/>
              </a:ext>
            </a:extLst>
          </p:cNvPr>
          <p:cNvCxnSpPr/>
          <p:nvPr/>
        </p:nvCxnSpPr>
        <p:spPr>
          <a:xfrm>
            <a:off x="4701788" y="4618653"/>
            <a:ext cx="6855730" cy="0"/>
          </a:xfrm>
          <a:prstGeom prst="straightConnector1">
            <a:avLst/>
          </a:prstGeom>
          <a:ln w="19050">
            <a:solidFill>
              <a:srgbClr val="C8ACF6"/>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60A56874-2519-D150-3619-D06A4ECD6D01}"/>
              </a:ext>
            </a:extLst>
          </p:cNvPr>
          <p:cNvGrpSpPr/>
          <p:nvPr/>
        </p:nvGrpSpPr>
        <p:grpSpPr>
          <a:xfrm>
            <a:off x="1250950" y="562957"/>
            <a:ext cx="9690100" cy="987305"/>
            <a:chOff x="1250950" y="562957"/>
            <a:chExt cx="9690100" cy="987305"/>
          </a:xfrm>
        </p:grpSpPr>
        <p:grpSp>
          <p:nvGrpSpPr>
            <p:cNvPr id="4" name="组合 3">
              <a:extLst>
                <a:ext uri="{FF2B5EF4-FFF2-40B4-BE49-F238E27FC236}">
                  <a16:creationId xmlns:a16="http://schemas.microsoft.com/office/drawing/2014/main" id="{149ACB3C-04F2-E5F3-5CA3-AA38E162B582}"/>
                </a:ext>
              </a:extLst>
            </p:cNvPr>
            <p:cNvGrpSpPr/>
            <p:nvPr/>
          </p:nvGrpSpPr>
          <p:grpSpPr>
            <a:xfrm>
              <a:off x="1250950" y="738975"/>
              <a:ext cx="9690100" cy="811287"/>
              <a:chOff x="1248015" y="555083"/>
              <a:chExt cx="9690100" cy="811287"/>
            </a:xfrm>
          </p:grpSpPr>
          <p:sp>
            <p:nvSpPr>
              <p:cNvPr id="2" name="Title 1">
                <a:extLst>
                  <a:ext uri="{FF2B5EF4-FFF2-40B4-BE49-F238E27FC236}">
                    <a16:creationId xmlns:a16="http://schemas.microsoft.com/office/drawing/2014/main" id="{013A3077-2229-A683-EA51-27AFB54B9AB6}"/>
                  </a:ext>
                </a:extLst>
              </p:cNvPr>
              <p:cNvSpPr txBox="1">
                <a:spLocks/>
              </p:cNvSpPr>
              <p:nvPr/>
            </p:nvSpPr>
            <p:spPr>
              <a:xfrm>
                <a:off x="1248015" y="555083"/>
                <a:ext cx="9690100" cy="61458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项目创新点</a:t>
                </a:r>
              </a:p>
            </p:txBody>
          </p:sp>
          <p:sp>
            <p:nvSpPr>
              <p:cNvPr id="3" name="TextBox 3">
                <a:extLst>
                  <a:ext uri="{FF2B5EF4-FFF2-40B4-BE49-F238E27FC236}">
                    <a16:creationId xmlns:a16="http://schemas.microsoft.com/office/drawing/2014/main" id="{AFE9505B-1FBD-D135-6595-7C9E840A246B}"/>
                  </a:ext>
                </a:extLst>
              </p:cNvPr>
              <p:cNvSpPr txBox="1"/>
              <p:nvPr/>
            </p:nvSpPr>
            <p:spPr>
              <a:xfrm>
                <a:off x="3992355" y="1058593"/>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The innovations of the project</a:t>
                </a:r>
                <a:endParaRPr lang="zh-CN" altLang="en-US" sz="1400" dirty="0">
                  <a:solidFill>
                    <a:schemeClr val="accent4"/>
                  </a:solidFill>
                  <a:latin typeface="Arial" panose="020B0604020202020204" pitchFamily="34" charset="0"/>
                  <a:cs typeface="Arial" panose="020B0604020202020204" pitchFamily="34" charset="0"/>
                </a:endParaRPr>
              </a:p>
            </p:txBody>
          </p:sp>
        </p:grpSp>
        <p:pic>
          <p:nvPicPr>
            <p:cNvPr id="29" name="图形 28" descr="灯泡和齿轮">
              <a:extLst>
                <a:ext uri="{FF2B5EF4-FFF2-40B4-BE49-F238E27FC236}">
                  <a16:creationId xmlns:a16="http://schemas.microsoft.com/office/drawing/2014/main" id="{EBC053E0-BBFD-5621-5456-80DB2B77A1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3192" y="562957"/>
              <a:ext cx="790677" cy="790677"/>
            </a:xfrm>
            <a:prstGeom prst="rect">
              <a:avLst/>
            </a:prstGeom>
          </p:spPr>
        </p:pic>
      </p:grpSp>
    </p:spTree>
    <p:extLst>
      <p:ext uri="{BB962C8B-B14F-4D97-AF65-F5344CB8AC3E}">
        <p14:creationId xmlns:p14="http://schemas.microsoft.com/office/powerpoint/2010/main" val="27369834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4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6870DB2D-C9C8-401F-8B55-05E443D9CD72}"/>
              </a:ext>
            </a:extLst>
          </p:cNvPr>
          <p:cNvGrpSpPr/>
          <p:nvPr/>
        </p:nvGrpSpPr>
        <p:grpSpPr>
          <a:xfrm>
            <a:off x="-1474662" y="-122715"/>
            <a:ext cx="13689173" cy="7973912"/>
            <a:chOff x="-1483606" y="-172049"/>
            <a:chExt cx="13689173" cy="7973912"/>
          </a:xfrm>
        </p:grpSpPr>
        <p:pic>
          <p:nvPicPr>
            <p:cNvPr id="33" name="图片 32">
              <a:extLst>
                <a:ext uri="{FF2B5EF4-FFF2-40B4-BE49-F238E27FC236}">
                  <a16:creationId xmlns:a16="http://schemas.microsoft.com/office/drawing/2014/main" id="{E049D89E-D036-4F64-9B37-FED5F5AF0AFE}"/>
                </a:ext>
              </a:extLst>
            </p:cNvPr>
            <p:cNvPicPr>
              <a:picLocks noChangeAspect="1"/>
            </p:cNvPicPr>
            <p:nvPr/>
          </p:nvPicPr>
          <p:blipFill rotWithShape="1">
            <a:blip r:embed="rId3"/>
            <a:srcRect l="61479" t="5377" r="12619" b="53683"/>
            <a:stretch/>
          </p:blipFill>
          <p:spPr>
            <a:xfrm>
              <a:off x="8847136" y="-172049"/>
              <a:ext cx="3358431" cy="3647223"/>
            </a:xfrm>
            <a:prstGeom prst="rect">
              <a:avLst/>
            </a:prstGeom>
          </p:spPr>
        </p:pic>
        <p:pic>
          <p:nvPicPr>
            <p:cNvPr id="34" name="图片 33">
              <a:extLst>
                <a:ext uri="{FF2B5EF4-FFF2-40B4-BE49-F238E27FC236}">
                  <a16:creationId xmlns:a16="http://schemas.microsoft.com/office/drawing/2014/main" id="{1DC4F75B-07FE-4EE8-BFC4-BB7F6FFB495E}"/>
                </a:ext>
              </a:extLst>
            </p:cNvPr>
            <p:cNvPicPr>
              <a:picLocks noChangeAspect="1"/>
            </p:cNvPicPr>
            <p:nvPr/>
          </p:nvPicPr>
          <p:blipFill rotWithShape="1">
            <a:blip r:embed="rId3"/>
            <a:srcRect t="41932" r="42931"/>
            <a:stretch/>
          </p:blipFill>
          <p:spPr>
            <a:xfrm>
              <a:off x="-1483606" y="2628849"/>
              <a:ext cx="7399718" cy="5173014"/>
            </a:xfrm>
            <a:prstGeom prst="rect">
              <a:avLst/>
            </a:prstGeom>
          </p:spPr>
        </p:pic>
        <p:sp>
          <p:nvSpPr>
            <p:cNvPr id="35" name="矩形 34">
              <a:extLst>
                <a:ext uri="{FF2B5EF4-FFF2-40B4-BE49-F238E27FC236}">
                  <a16:creationId xmlns:a16="http://schemas.microsoft.com/office/drawing/2014/main" id="{E8A0E36B-3726-4E1F-B358-9EE41392A21D}"/>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03525B24-000C-4A42-A4BA-0FD4E8674092}"/>
                </a:ext>
              </a:extLst>
            </p:cNvPr>
            <p:cNvPicPr>
              <a:picLocks noChangeAspect="1"/>
            </p:cNvPicPr>
            <p:nvPr/>
          </p:nvPicPr>
          <p:blipFill>
            <a:blip r:embed="rId4"/>
            <a:stretch>
              <a:fillRect/>
            </a:stretch>
          </p:blipFill>
          <p:spPr>
            <a:xfrm>
              <a:off x="434162" y="452627"/>
              <a:ext cx="506250" cy="697500"/>
            </a:xfrm>
            <a:prstGeom prst="rect">
              <a:avLst/>
            </a:prstGeom>
          </p:spPr>
        </p:pic>
      </p:grpSp>
      <p:sp>
        <p:nvSpPr>
          <p:cNvPr id="7" name="Oval 15"/>
          <p:cNvSpPr/>
          <p:nvPr/>
        </p:nvSpPr>
        <p:spPr>
          <a:xfrm>
            <a:off x="4610979" y="1674810"/>
            <a:ext cx="2970042" cy="2970042"/>
          </a:xfrm>
          <a:prstGeom prst="ellipse">
            <a:avLst/>
          </a:prstGeom>
          <a:noFill/>
          <a:ln>
            <a:solidFill>
              <a:srgbClr val="C04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2"/>
          <p:cNvGrpSpPr/>
          <p:nvPr/>
        </p:nvGrpSpPr>
        <p:grpSpPr>
          <a:xfrm>
            <a:off x="4141490" y="2034379"/>
            <a:ext cx="1228435" cy="1228428"/>
            <a:chOff x="4141490" y="2389979"/>
            <a:chExt cx="1228435" cy="1228428"/>
          </a:xfrm>
        </p:grpSpPr>
        <p:sp>
          <p:nvSpPr>
            <p:cNvPr id="15" name="Oval 13"/>
            <p:cNvSpPr/>
            <p:nvPr/>
          </p:nvSpPr>
          <p:spPr>
            <a:xfrm>
              <a:off x="4141490" y="238997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p:nvPr/>
          </p:nvSpPr>
          <p:spPr>
            <a:xfrm>
              <a:off x="4206459" y="2655301"/>
              <a:ext cx="1066121"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数据源</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整合</a:t>
              </a:r>
            </a:p>
          </p:txBody>
        </p:sp>
      </p:grpSp>
      <p:grpSp>
        <p:nvGrpSpPr>
          <p:cNvPr id="16" name="Group 4"/>
          <p:cNvGrpSpPr/>
          <p:nvPr/>
        </p:nvGrpSpPr>
        <p:grpSpPr>
          <a:xfrm>
            <a:off x="6885710" y="2034379"/>
            <a:ext cx="1236135" cy="1228428"/>
            <a:chOff x="6885710" y="2389979"/>
            <a:chExt cx="1236135" cy="1228428"/>
          </a:xfrm>
        </p:grpSpPr>
        <p:sp>
          <p:nvSpPr>
            <p:cNvPr id="21" name="Oval 18"/>
            <p:cNvSpPr/>
            <p:nvPr/>
          </p:nvSpPr>
          <p:spPr>
            <a:xfrm>
              <a:off x="6885710" y="238997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
            <p:cNvSpPr txBox="1"/>
            <p:nvPr/>
          </p:nvSpPr>
          <p:spPr>
            <a:xfrm>
              <a:off x="6911257" y="2673157"/>
              <a:ext cx="1210588" cy="707886"/>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搜索结果</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排序</a:t>
              </a:r>
            </a:p>
          </p:txBody>
        </p:sp>
      </p:grpSp>
      <p:grpSp>
        <p:nvGrpSpPr>
          <p:cNvPr id="22" name="Group 5"/>
          <p:cNvGrpSpPr/>
          <p:nvPr/>
        </p:nvGrpSpPr>
        <p:grpSpPr>
          <a:xfrm>
            <a:off x="5489299" y="3934503"/>
            <a:ext cx="1228435" cy="1228428"/>
            <a:chOff x="5489299" y="4290103"/>
            <a:chExt cx="1228435" cy="1228428"/>
          </a:xfrm>
        </p:grpSpPr>
        <p:sp>
          <p:nvSpPr>
            <p:cNvPr id="27" name="Oval 21"/>
            <p:cNvSpPr/>
            <p:nvPr/>
          </p:nvSpPr>
          <p:spPr>
            <a:xfrm>
              <a:off x="5489299" y="4290103"/>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0"/>
            <p:cNvSpPr txBox="1"/>
            <p:nvPr/>
          </p:nvSpPr>
          <p:spPr>
            <a:xfrm>
              <a:off x="5607374" y="4583729"/>
              <a:ext cx="976549" cy="707886"/>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AI</a:t>
              </a:r>
              <a:r>
                <a:rPr lang="zh-CN" altLang="en-US" sz="2000" b="1" dirty="0">
                  <a:solidFill>
                    <a:schemeClr val="bg1"/>
                  </a:solidFill>
                  <a:latin typeface="微软雅黑" panose="020B0503020204020204" pitchFamily="34" charset="-122"/>
                  <a:ea typeface="微软雅黑" panose="020B0503020204020204" pitchFamily="34" charset="-122"/>
                </a:rPr>
                <a:t>技术</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引入</a:t>
              </a:r>
            </a:p>
          </p:txBody>
        </p:sp>
      </p:grpSp>
      <p:pic>
        <p:nvPicPr>
          <p:cNvPr id="38" name="图片 37">
            <a:extLst>
              <a:ext uri="{FF2B5EF4-FFF2-40B4-BE49-F238E27FC236}">
                <a16:creationId xmlns:a16="http://schemas.microsoft.com/office/drawing/2014/main" id="{33213EF5-686C-4B0D-8E75-A78715EC4290}"/>
              </a:ext>
            </a:extLst>
          </p:cNvPr>
          <p:cNvPicPr>
            <a:picLocks noChangeAspect="1"/>
          </p:cNvPicPr>
          <p:nvPr/>
        </p:nvPicPr>
        <p:blipFill>
          <a:blip r:embed="rId5"/>
          <a:stretch>
            <a:fillRect/>
          </a:stretch>
        </p:blipFill>
        <p:spPr>
          <a:xfrm>
            <a:off x="5664622" y="1811139"/>
            <a:ext cx="1001250" cy="2317500"/>
          </a:xfrm>
          <a:prstGeom prst="rect">
            <a:avLst/>
          </a:prstGeom>
        </p:spPr>
      </p:pic>
      <p:grpSp>
        <p:nvGrpSpPr>
          <p:cNvPr id="4" name="组合 3">
            <a:extLst>
              <a:ext uri="{FF2B5EF4-FFF2-40B4-BE49-F238E27FC236}">
                <a16:creationId xmlns:a16="http://schemas.microsoft.com/office/drawing/2014/main" id="{6FEFF8F1-9A89-FB3B-3817-1397EAF0A1B2}"/>
              </a:ext>
            </a:extLst>
          </p:cNvPr>
          <p:cNvGrpSpPr/>
          <p:nvPr/>
        </p:nvGrpSpPr>
        <p:grpSpPr>
          <a:xfrm>
            <a:off x="1258466" y="529974"/>
            <a:ext cx="9690100" cy="965271"/>
            <a:chOff x="1258466" y="529974"/>
            <a:chExt cx="9690100" cy="965271"/>
          </a:xfrm>
        </p:grpSpPr>
        <p:sp>
          <p:nvSpPr>
            <p:cNvPr id="8" name="Title 1"/>
            <p:cNvSpPr txBox="1">
              <a:spLocks/>
            </p:cNvSpPr>
            <p:nvPr/>
          </p:nvSpPr>
          <p:spPr>
            <a:xfrm>
              <a:off x="1258466" y="630861"/>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要突破的技术点</a:t>
              </a:r>
            </a:p>
          </p:txBody>
        </p:sp>
        <p:sp>
          <p:nvSpPr>
            <p:cNvPr id="9" name="TextBox 3"/>
            <p:cNvSpPr txBox="1"/>
            <p:nvPr/>
          </p:nvSpPr>
          <p:spPr>
            <a:xfrm>
              <a:off x="4002806" y="1187468"/>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The challenges of the project</a:t>
              </a:r>
              <a:endParaRPr lang="zh-CN" altLang="en-US" sz="1400" dirty="0">
                <a:solidFill>
                  <a:schemeClr val="accent4"/>
                </a:solidFill>
                <a:latin typeface="Arial" panose="020B0604020202020204" pitchFamily="34" charset="0"/>
                <a:cs typeface="Arial" panose="020B0604020202020204" pitchFamily="34" charset="0"/>
              </a:endParaRPr>
            </a:p>
          </p:txBody>
        </p:sp>
        <p:pic>
          <p:nvPicPr>
            <p:cNvPr id="3" name="图形 2" descr="问号">
              <a:extLst>
                <a:ext uri="{FF2B5EF4-FFF2-40B4-BE49-F238E27FC236}">
                  <a16:creationId xmlns:a16="http://schemas.microsoft.com/office/drawing/2014/main" id="{25137945-9290-86D7-FE5D-72ED061A45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65759" y="529974"/>
              <a:ext cx="831300" cy="831300"/>
            </a:xfrm>
            <a:prstGeom prst="rect">
              <a:avLst/>
            </a:prstGeom>
          </p:spPr>
        </p:pic>
      </p:grpSp>
      <p:grpSp>
        <p:nvGrpSpPr>
          <p:cNvPr id="48" name="组合 47">
            <a:extLst>
              <a:ext uri="{FF2B5EF4-FFF2-40B4-BE49-F238E27FC236}">
                <a16:creationId xmlns:a16="http://schemas.microsoft.com/office/drawing/2014/main" id="{96746712-F097-3C21-47D6-D6A4E5D98AB6}"/>
              </a:ext>
            </a:extLst>
          </p:cNvPr>
          <p:cNvGrpSpPr/>
          <p:nvPr/>
        </p:nvGrpSpPr>
        <p:grpSpPr>
          <a:xfrm>
            <a:off x="1389070" y="3049791"/>
            <a:ext cx="2970042" cy="1713639"/>
            <a:chOff x="1389070" y="3049791"/>
            <a:chExt cx="2970042" cy="1713639"/>
          </a:xfrm>
        </p:grpSpPr>
        <p:sp>
          <p:nvSpPr>
            <p:cNvPr id="43" name="Rectangle 27">
              <a:extLst>
                <a:ext uri="{FF2B5EF4-FFF2-40B4-BE49-F238E27FC236}">
                  <a16:creationId xmlns:a16="http://schemas.microsoft.com/office/drawing/2014/main" id="{DDEE0835-6441-AAB9-2B0A-690DE35B75C5}"/>
                </a:ext>
              </a:extLst>
            </p:cNvPr>
            <p:cNvSpPr/>
            <p:nvPr/>
          </p:nvSpPr>
          <p:spPr>
            <a:xfrm>
              <a:off x="1656436" y="3591695"/>
              <a:ext cx="2485054" cy="738664"/>
            </a:xfrm>
            <a:prstGeom prst="rect">
              <a:avLst/>
            </a:prstGeom>
          </p:spPr>
          <p:txBody>
            <a:bodyPr wrap="square">
              <a:spAutoFit/>
            </a:bodyPr>
            <a:lstStyle/>
            <a:p>
              <a:pPr algn="just">
                <a:spcAft>
                  <a:spcPts val="600"/>
                </a:spcAft>
              </a:pP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利用爬虫、数据清洗和结构化等方法，结合本地数据库系统进行</a:t>
              </a:r>
              <a:r>
                <a:rPr lang="zh-CN" altLang="en-US"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自动化整合</a:t>
              </a:r>
              <a:endParaRPr lang="en-US" altLang="zh-CN"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思想气泡: 云 10">
              <a:extLst>
                <a:ext uri="{FF2B5EF4-FFF2-40B4-BE49-F238E27FC236}">
                  <a16:creationId xmlns:a16="http://schemas.microsoft.com/office/drawing/2014/main" id="{90799BCA-817D-D7E0-C4AF-A0F1E0FC4FA0}"/>
                </a:ext>
              </a:extLst>
            </p:cNvPr>
            <p:cNvSpPr/>
            <p:nvPr/>
          </p:nvSpPr>
          <p:spPr>
            <a:xfrm rot="10519949" flipH="1">
              <a:off x="1389070" y="3049791"/>
              <a:ext cx="2970042" cy="1713639"/>
            </a:xfrm>
            <a:prstGeom prst="cloudCallout">
              <a:avLst/>
            </a:prstGeom>
            <a:noFill/>
            <a:ln>
              <a:solidFill>
                <a:srgbClr val="C048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3F486F13-57EA-812D-D3B2-E15955FA5D77}"/>
              </a:ext>
            </a:extLst>
          </p:cNvPr>
          <p:cNvGrpSpPr/>
          <p:nvPr/>
        </p:nvGrpSpPr>
        <p:grpSpPr>
          <a:xfrm>
            <a:off x="6114989" y="4928029"/>
            <a:ext cx="3623371" cy="1165794"/>
            <a:chOff x="6114989" y="4928029"/>
            <a:chExt cx="3623371" cy="1165794"/>
          </a:xfrm>
        </p:grpSpPr>
        <p:sp>
          <p:nvSpPr>
            <p:cNvPr id="44" name="Rectangle 27">
              <a:extLst>
                <a:ext uri="{FF2B5EF4-FFF2-40B4-BE49-F238E27FC236}">
                  <a16:creationId xmlns:a16="http://schemas.microsoft.com/office/drawing/2014/main" id="{5E335687-727F-BF33-C94D-9F5DE4AC6FD8}"/>
                </a:ext>
              </a:extLst>
            </p:cNvPr>
            <p:cNvSpPr/>
            <p:nvPr/>
          </p:nvSpPr>
          <p:spPr>
            <a:xfrm>
              <a:off x="6444318" y="5172820"/>
              <a:ext cx="2970042" cy="738664"/>
            </a:xfrm>
            <a:prstGeom prst="rect">
              <a:avLst/>
            </a:prstGeom>
          </p:spPr>
          <p:txBody>
            <a:bodyPr wrap="square">
              <a:spAutoFit/>
            </a:bodyPr>
            <a:lstStyle/>
            <a:p>
              <a:pPr algn="just">
                <a:spcAft>
                  <a:spcPts val="600"/>
                </a:spcAft>
              </a:pP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尝试</a:t>
              </a:r>
              <a:r>
                <a:rPr lang="zh-CN" altLang="en-US"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合适的</a:t>
              </a:r>
              <a:r>
                <a:rPr lang="en-US" altLang="zh-CN"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prompts</a:t>
              </a:r>
              <a:r>
                <a:rPr lang="zh-CN" altLang="en-US"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预设</a:t>
              </a: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，使</a:t>
              </a:r>
              <a:r>
                <a:rPr lang="en-US" altLang="zh-CN"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模型能够准确理解用户描述，并生成高质量的检索关键词</a:t>
              </a:r>
              <a:endParaRPr lang="en-US" altLang="zh-CN"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思想气泡: 云 12">
              <a:extLst>
                <a:ext uri="{FF2B5EF4-FFF2-40B4-BE49-F238E27FC236}">
                  <a16:creationId xmlns:a16="http://schemas.microsoft.com/office/drawing/2014/main" id="{79DB39C6-E3C1-9AC2-2A07-5013FCEAE473}"/>
                </a:ext>
              </a:extLst>
            </p:cNvPr>
            <p:cNvSpPr/>
            <p:nvPr/>
          </p:nvSpPr>
          <p:spPr>
            <a:xfrm rot="10800000" flipH="1">
              <a:off x="6114989" y="4928029"/>
              <a:ext cx="3623371" cy="1165794"/>
            </a:xfrm>
            <a:prstGeom prst="cloudCallout">
              <a:avLst>
                <a:gd name="adj1" fmla="val -60990"/>
                <a:gd name="adj2" fmla="val -4227"/>
              </a:avLst>
            </a:prstGeom>
            <a:noFill/>
            <a:ln>
              <a:solidFill>
                <a:srgbClr val="C048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08A5BD42-C102-90F3-ECE0-0C0784D260A3}"/>
              </a:ext>
            </a:extLst>
          </p:cNvPr>
          <p:cNvGrpSpPr/>
          <p:nvPr/>
        </p:nvGrpSpPr>
        <p:grpSpPr>
          <a:xfrm>
            <a:off x="8032393" y="1200170"/>
            <a:ext cx="3241609" cy="1755781"/>
            <a:chOff x="8032393" y="1200170"/>
            <a:chExt cx="3241609" cy="1755781"/>
          </a:xfrm>
        </p:grpSpPr>
        <p:sp>
          <p:nvSpPr>
            <p:cNvPr id="45" name="Rectangle 27">
              <a:extLst>
                <a:ext uri="{FF2B5EF4-FFF2-40B4-BE49-F238E27FC236}">
                  <a16:creationId xmlns:a16="http://schemas.microsoft.com/office/drawing/2014/main" id="{C37A2913-3081-BF6D-6E0D-6142CFC7DA0C}"/>
                </a:ext>
              </a:extLst>
            </p:cNvPr>
            <p:cNvSpPr/>
            <p:nvPr/>
          </p:nvSpPr>
          <p:spPr>
            <a:xfrm>
              <a:off x="8295851" y="1751497"/>
              <a:ext cx="2799364" cy="954107"/>
            </a:xfrm>
            <a:prstGeom prst="rect">
              <a:avLst/>
            </a:prstGeom>
          </p:spPr>
          <p:txBody>
            <a:bodyPr wrap="square">
              <a:spAutoFit/>
            </a:bodyPr>
            <a:lstStyle/>
            <a:p>
              <a:pPr algn="just">
                <a:spcAft>
                  <a:spcPts val="600"/>
                </a:spcAft>
              </a:pP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使用</a:t>
              </a:r>
              <a:r>
                <a:rPr lang="zh-CN" altLang="en-US"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搜索引擎框架</a:t>
              </a: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提供的高质量、高效率信息检索服务，结合</a:t>
              </a:r>
              <a:r>
                <a:rPr lang="zh-CN" altLang="en-US" sz="1400" b="1"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用户反馈和评估指标</a:t>
              </a:r>
              <a:r>
                <a:rPr lang="zh-CN" altLang="en-US"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rPr>
                <a:t>进行系统的优化和调整</a:t>
              </a:r>
              <a:endParaRPr lang="en-US" altLang="zh-CN" sz="1400" dirty="0">
                <a:solidFill>
                  <a:srgbClr val="9C34D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思想气泡: 云 13">
              <a:extLst>
                <a:ext uri="{FF2B5EF4-FFF2-40B4-BE49-F238E27FC236}">
                  <a16:creationId xmlns:a16="http://schemas.microsoft.com/office/drawing/2014/main" id="{E8DA2305-891B-7502-4DB0-58CB548B28E7}"/>
                </a:ext>
              </a:extLst>
            </p:cNvPr>
            <p:cNvSpPr/>
            <p:nvPr/>
          </p:nvSpPr>
          <p:spPr>
            <a:xfrm rot="10603161" flipH="1">
              <a:off x="8032393" y="1200170"/>
              <a:ext cx="3241609" cy="1755781"/>
            </a:xfrm>
            <a:prstGeom prst="cloudCallout">
              <a:avLst>
                <a:gd name="adj1" fmla="val -21554"/>
                <a:gd name="adj2" fmla="val -60535"/>
              </a:avLst>
            </a:prstGeom>
            <a:noFill/>
            <a:ln>
              <a:solidFill>
                <a:srgbClr val="C048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3904FF68-A270-F000-E69A-18E92D9B7D39}"/>
              </a:ext>
            </a:extLst>
          </p:cNvPr>
          <p:cNvGrpSpPr/>
          <p:nvPr/>
        </p:nvGrpSpPr>
        <p:grpSpPr>
          <a:xfrm>
            <a:off x="1329352" y="1817445"/>
            <a:ext cx="2578102" cy="954107"/>
            <a:chOff x="1329352" y="1817445"/>
            <a:chExt cx="2578102" cy="954107"/>
          </a:xfrm>
        </p:grpSpPr>
        <p:sp>
          <p:nvSpPr>
            <p:cNvPr id="29" name="Rectangle 27"/>
            <p:cNvSpPr/>
            <p:nvPr/>
          </p:nvSpPr>
          <p:spPr>
            <a:xfrm>
              <a:off x="1422400" y="1817445"/>
              <a:ext cx="2485054" cy="954107"/>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法律领域的信息来源广泛，包括法律条例、法律案例、法律判决等多种类型的文本，较难整合与清洗</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 name="直接连接符 18">
              <a:extLst>
                <a:ext uri="{FF2B5EF4-FFF2-40B4-BE49-F238E27FC236}">
                  <a16:creationId xmlns:a16="http://schemas.microsoft.com/office/drawing/2014/main" id="{EF9CE635-9BF2-D3A7-8E34-1F676ED1AACB}"/>
                </a:ext>
              </a:extLst>
            </p:cNvPr>
            <p:cNvCxnSpPr>
              <a:cxnSpLocks/>
            </p:cNvCxnSpPr>
            <p:nvPr/>
          </p:nvCxnSpPr>
          <p:spPr>
            <a:xfrm>
              <a:off x="1329352" y="1867989"/>
              <a:ext cx="0" cy="90356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B47E9644-9A94-8AE8-15A0-3853735D4C21}"/>
              </a:ext>
            </a:extLst>
          </p:cNvPr>
          <p:cNvGrpSpPr/>
          <p:nvPr/>
        </p:nvGrpSpPr>
        <p:grpSpPr>
          <a:xfrm>
            <a:off x="2559438" y="5150502"/>
            <a:ext cx="2934067" cy="760982"/>
            <a:chOff x="2559438" y="5150502"/>
            <a:chExt cx="2934067" cy="760982"/>
          </a:xfrm>
        </p:grpSpPr>
        <p:sp>
          <p:nvSpPr>
            <p:cNvPr id="30" name="Rectangle 28"/>
            <p:cNvSpPr/>
            <p:nvPr/>
          </p:nvSpPr>
          <p:spPr>
            <a:xfrm>
              <a:off x="2623027" y="5150502"/>
              <a:ext cx="2870478" cy="738664"/>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需解决模型接口调用与</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prompts</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设计的问题，确保生成的关键词准确性和相关性</a:t>
              </a:r>
            </a:p>
          </p:txBody>
        </p:sp>
        <p:cxnSp>
          <p:nvCxnSpPr>
            <p:cNvPr id="39" name="直接连接符 38">
              <a:extLst>
                <a:ext uri="{FF2B5EF4-FFF2-40B4-BE49-F238E27FC236}">
                  <a16:creationId xmlns:a16="http://schemas.microsoft.com/office/drawing/2014/main" id="{4CBCE157-ED51-51F5-E332-3FDDFD952ECF}"/>
                </a:ext>
              </a:extLst>
            </p:cNvPr>
            <p:cNvCxnSpPr>
              <a:cxnSpLocks/>
            </p:cNvCxnSpPr>
            <p:nvPr/>
          </p:nvCxnSpPr>
          <p:spPr>
            <a:xfrm>
              <a:off x="2559438" y="5190261"/>
              <a:ext cx="0" cy="72122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AD037786-33BC-54A8-3CB7-8A79AC354B2C}"/>
              </a:ext>
            </a:extLst>
          </p:cNvPr>
          <p:cNvGrpSpPr/>
          <p:nvPr/>
        </p:nvGrpSpPr>
        <p:grpSpPr>
          <a:xfrm>
            <a:off x="8147969" y="3411082"/>
            <a:ext cx="2760469" cy="956690"/>
            <a:chOff x="8147969" y="3411082"/>
            <a:chExt cx="2760469" cy="956690"/>
          </a:xfrm>
        </p:grpSpPr>
        <p:sp>
          <p:nvSpPr>
            <p:cNvPr id="28" name="Rectangle 26"/>
            <p:cNvSpPr/>
            <p:nvPr/>
          </p:nvSpPr>
          <p:spPr>
            <a:xfrm>
              <a:off x="8204226" y="3411082"/>
              <a:ext cx="2704212" cy="954107"/>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要使相关性高的法律信息能够排在前面，并需要考虑到法律文本的特殊性，如法律条款的权威性和适用性</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1" name="直接连接符 40">
              <a:extLst>
                <a:ext uri="{FF2B5EF4-FFF2-40B4-BE49-F238E27FC236}">
                  <a16:creationId xmlns:a16="http://schemas.microsoft.com/office/drawing/2014/main" id="{479E1D83-BAAB-4D0A-4A90-174692141148}"/>
                </a:ext>
              </a:extLst>
            </p:cNvPr>
            <p:cNvCxnSpPr>
              <a:cxnSpLocks/>
            </p:cNvCxnSpPr>
            <p:nvPr/>
          </p:nvCxnSpPr>
          <p:spPr>
            <a:xfrm>
              <a:off x="8147969" y="3464209"/>
              <a:ext cx="0" cy="90356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3449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0000">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14:bounceEnd="40000">
                                          <p:cBhvr additive="base">
                                            <p:cTn id="16"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0000">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14:bounceEnd="40000">
                                          <p:cBhvr additive="base">
                                            <p:cTn id="20" dur="5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ppt_x"/>
                                              </p:val>
                                            </p:tav>
                                            <p:tav tm="100000">
                                              <p:val>
                                                <p:strVal val="#ppt_x"/>
                                              </p:val>
                                            </p:tav>
                                          </p:tavLst>
                                        </p:anim>
                                        <p:anim calcmode="lin" valueType="num">
                                          <p:cBhvr additive="base">
                                            <p:cTn id="3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anim calcmode="lin" valueType="num">
                                          <p:cBhvr>
                                            <p:cTn id="39" dur="1000" fill="hold"/>
                                            <p:tgtEl>
                                              <p:spTgt spid="46"/>
                                            </p:tgtEl>
                                            <p:attrNameLst>
                                              <p:attrName>ppt_x</p:attrName>
                                            </p:attrNameLst>
                                          </p:cBhvr>
                                          <p:tavLst>
                                            <p:tav tm="0">
                                              <p:val>
                                                <p:strVal val="#ppt_x"/>
                                              </p:val>
                                            </p:tav>
                                            <p:tav tm="100000">
                                              <p:val>
                                                <p:strVal val="#ppt_x"/>
                                              </p:val>
                                            </p:tav>
                                          </p:tavLst>
                                        </p:anim>
                                        <p:anim calcmode="lin" valueType="num">
                                          <p:cBhvr>
                                            <p:cTn id="40" dur="1000" fill="hold"/>
                                            <p:tgtEl>
                                              <p:spTgt spid="4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2" presetClass="entr" presetSubtype="4"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additive="base">
                                            <p:cTn id="56" dur="500" fill="hold"/>
                                            <p:tgtEl>
                                              <p:spTgt spid="50"/>
                                            </p:tgtEl>
                                            <p:attrNameLst>
                                              <p:attrName>ppt_x</p:attrName>
                                            </p:attrNameLst>
                                          </p:cBhvr>
                                          <p:tavLst>
                                            <p:tav tm="0">
                                              <p:val>
                                                <p:strVal val="#ppt_x"/>
                                              </p:val>
                                            </p:tav>
                                            <p:tav tm="100000">
                                              <p:val>
                                                <p:strVal val="#ppt_x"/>
                                              </p:val>
                                            </p:tav>
                                          </p:tavLst>
                                        </p:anim>
                                        <p:anim calcmode="lin" valueType="num">
                                          <p:cBhvr additive="base">
                                            <p:cTn id="5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ppt_x"/>
                                              </p:val>
                                            </p:tav>
                                            <p:tav tm="100000">
                                              <p:val>
                                                <p:strVal val="#ppt_x"/>
                                              </p:val>
                                            </p:tav>
                                          </p:tavLst>
                                        </p:anim>
                                        <p:anim calcmode="lin" valueType="num">
                                          <p:cBhvr additive="base">
                                            <p:cTn id="3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anim calcmode="lin" valueType="num">
                                          <p:cBhvr>
                                            <p:cTn id="39" dur="1000" fill="hold"/>
                                            <p:tgtEl>
                                              <p:spTgt spid="46"/>
                                            </p:tgtEl>
                                            <p:attrNameLst>
                                              <p:attrName>ppt_x</p:attrName>
                                            </p:attrNameLst>
                                          </p:cBhvr>
                                          <p:tavLst>
                                            <p:tav tm="0">
                                              <p:val>
                                                <p:strVal val="#ppt_x"/>
                                              </p:val>
                                            </p:tav>
                                            <p:tav tm="100000">
                                              <p:val>
                                                <p:strVal val="#ppt_x"/>
                                              </p:val>
                                            </p:tav>
                                          </p:tavLst>
                                        </p:anim>
                                        <p:anim calcmode="lin" valueType="num">
                                          <p:cBhvr>
                                            <p:cTn id="40" dur="1000" fill="hold"/>
                                            <p:tgtEl>
                                              <p:spTgt spid="4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2" presetClass="entr" presetSubtype="4"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additive="base">
                                            <p:cTn id="56" dur="500" fill="hold"/>
                                            <p:tgtEl>
                                              <p:spTgt spid="50"/>
                                            </p:tgtEl>
                                            <p:attrNameLst>
                                              <p:attrName>ppt_x</p:attrName>
                                            </p:attrNameLst>
                                          </p:cBhvr>
                                          <p:tavLst>
                                            <p:tav tm="0">
                                              <p:val>
                                                <p:strVal val="#ppt_x"/>
                                              </p:val>
                                            </p:tav>
                                            <p:tav tm="100000">
                                              <p:val>
                                                <p:strVal val="#ppt_x"/>
                                              </p:val>
                                            </p:tav>
                                          </p:tavLst>
                                        </p:anim>
                                        <p:anim calcmode="lin" valueType="num">
                                          <p:cBhvr additive="base">
                                            <p:cTn id="5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30B25CBA-D892-48D8-A69E-973B8579D4C7}"/>
              </a:ext>
            </a:extLst>
          </p:cNvPr>
          <p:cNvGrpSpPr/>
          <p:nvPr/>
        </p:nvGrpSpPr>
        <p:grpSpPr>
          <a:xfrm>
            <a:off x="-1485924" y="-168102"/>
            <a:ext cx="13689173" cy="7973912"/>
            <a:chOff x="-1483606" y="-172049"/>
            <a:chExt cx="13689173" cy="7973912"/>
          </a:xfrm>
        </p:grpSpPr>
        <p:pic>
          <p:nvPicPr>
            <p:cNvPr id="39" name="图片 38">
              <a:extLst>
                <a:ext uri="{FF2B5EF4-FFF2-40B4-BE49-F238E27FC236}">
                  <a16:creationId xmlns:a16="http://schemas.microsoft.com/office/drawing/2014/main" id="{0D616B6D-4598-496E-AA5B-AD251E412D58}"/>
                </a:ext>
              </a:extLst>
            </p:cNvPr>
            <p:cNvPicPr>
              <a:picLocks noChangeAspect="1"/>
            </p:cNvPicPr>
            <p:nvPr/>
          </p:nvPicPr>
          <p:blipFill rotWithShape="1">
            <a:blip r:embed="rId3"/>
            <a:srcRect l="61479" t="5377" r="12619" b="53683"/>
            <a:stretch/>
          </p:blipFill>
          <p:spPr>
            <a:xfrm>
              <a:off x="8847136" y="-172049"/>
              <a:ext cx="3358431" cy="3647223"/>
            </a:xfrm>
            <a:prstGeom prst="rect">
              <a:avLst/>
            </a:prstGeom>
          </p:spPr>
        </p:pic>
        <p:pic>
          <p:nvPicPr>
            <p:cNvPr id="40" name="图片 39">
              <a:extLst>
                <a:ext uri="{FF2B5EF4-FFF2-40B4-BE49-F238E27FC236}">
                  <a16:creationId xmlns:a16="http://schemas.microsoft.com/office/drawing/2014/main" id="{11B53AE9-CFBE-4E5A-AB0C-FE3BD7666B10}"/>
                </a:ext>
              </a:extLst>
            </p:cNvPr>
            <p:cNvPicPr>
              <a:picLocks noChangeAspect="1"/>
            </p:cNvPicPr>
            <p:nvPr/>
          </p:nvPicPr>
          <p:blipFill rotWithShape="1">
            <a:blip r:embed="rId3"/>
            <a:srcRect t="41932" r="42931"/>
            <a:stretch/>
          </p:blipFill>
          <p:spPr>
            <a:xfrm>
              <a:off x="-1483606" y="2628849"/>
              <a:ext cx="7399718" cy="5173014"/>
            </a:xfrm>
            <a:prstGeom prst="rect">
              <a:avLst/>
            </a:prstGeom>
          </p:spPr>
        </p:pic>
        <p:sp>
          <p:nvSpPr>
            <p:cNvPr id="41" name="矩形 40">
              <a:extLst>
                <a:ext uri="{FF2B5EF4-FFF2-40B4-BE49-F238E27FC236}">
                  <a16:creationId xmlns:a16="http://schemas.microsoft.com/office/drawing/2014/main" id="{C0D8AEA1-2134-43C9-A0B7-8AACB5BB1854}"/>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42" name="图片 41">
              <a:extLst>
                <a:ext uri="{FF2B5EF4-FFF2-40B4-BE49-F238E27FC236}">
                  <a16:creationId xmlns:a16="http://schemas.microsoft.com/office/drawing/2014/main" id="{B4A9C6E6-C24F-4E5E-9F92-50A7F9323AB6}"/>
                </a:ext>
              </a:extLst>
            </p:cNvPr>
            <p:cNvPicPr>
              <a:picLocks noChangeAspect="1"/>
            </p:cNvPicPr>
            <p:nvPr/>
          </p:nvPicPr>
          <p:blipFill>
            <a:blip r:embed="rId4"/>
            <a:stretch>
              <a:fillRect/>
            </a:stretch>
          </p:blipFill>
          <p:spPr>
            <a:xfrm>
              <a:off x="434162" y="452627"/>
              <a:ext cx="506250" cy="697500"/>
            </a:xfrm>
            <a:prstGeom prst="rect">
              <a:avLst/>
            </a:prstGeom>
          </p:spPr>
        </p:pic>
      </p:grpSp>
      <p:sp>
        <p:nvSpPr>
          <p:cNvPr id="7" name="Shape 280"/>
          <p:cNvSpPr/>
          <p:nvPr/>
        </p:nvSpPr>
        <p:spPr>
          <a:xfrm rot="1523046">
            <a:off x="4092010" y="2735748"/>
            <a:ext cx="3566190" cy="29902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40" y="21600"/>
                </a:lnTo>
                <a:lnTo>
                  <a:pt x="21600" y="3079"/>
                </a:lnTo>
                <a:lnTo>
                  <a:pt x="0" y="0"/>
                </a:lnTo>
                <a:close/>
              </a:path>
            </a:pathLst>
          </a:custGeom>
          <a:gradFill>
            <a:gsLst>
              <a:gs pos="0">
                <a:srgbClr val="005DFF"/>
              </a:gs>
              <a:gs pos="100000">
                <a:srgbClr val="C048E3"/>
              </a:gs>
            </a:gsLst>
            <a:lin ang="3000000" scaled="0"/>
          </a:gradFill>
          <a:ln w="12700">
            <a:miter lim="400000"/>
          </a:ln>
        </p:spPr>
        <p:txBody>
          <a:bodyPr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1200" cap="none" spc="0" normalizeH="0" baseline="0" noProof="0">
              <a:ln>
                <a:noFill/>
              </a:ln>
              <a:solidFill>
                <a:srgbClr val="FFFFFF"/>
              </a:solidFill>
              <a:effectLst/>
              <a:uLnTx/>
              <a:uFillTx/>
              <a:latin typeface="Calibri"/>
              <a:ea typeface="+mn-ea"/>
              <a:cs typeface="+mn-cs"/>
            </a:endParaRPr>
          </a:p>
        </p:txBody>
      </p:sp>
      <p:grpSp>
        <p:nvGrpSpPr>
          <p:cNvPr id="9" name="Group 4"/>
          <p:cNvGrpSpPr/>
          <p:nvPr/>
        </p:nvGrpSpPr>
        <p:grpSpPr>
          <a:xfrm>
            <a:off x="8238604" y="2182139"/>
            <a:ext cx="2678249" cy="1293035"/>
            <a:chOff x="957739" y="2709549"/>
            <a:chExt cx="2678249" cy="1293035"/>
          </a:xfrm>
        </p:grpSpPr>
        <p:sp>
          <p:nvSpPr>
            <p:cNvPr id="11" name="Shape 285"/>
            <p:cNvSpPr/>
            <p:nvPr/>
          </p:nvSpPr>
          <p:spPr>
            <a:xfrm>
              <a:off x="1126228" y="2709549"/>
              <a:ext cx="1085233"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3000" b="1" cap="all">
                  <a:solidFill>
                    <a:srgbClr val="48525C"/>
                  </a:solidFill>
                  <a:latin typeface="Helvetica"/>
                  <a:ea typeface="Helvetica"/>
                  <a:cs typeface="Helvetica"/>
                  <a:sym typeface="Helvetica"/>
                </a:defRPr>
              </a:lvl1pPr>
            </a:lstStyle>
            <a:p>
              <a:pPr marR="0" lvl="0" algn="just" fontAlgn="auto">
                <a:lnSpc>
                  <a:spcPct val="100000"/>
                </a:lnSpc>
                <a:spcBef>
                  <a:spcPts val="0"/>
                </a:spcBef>
                <a:spcAft>
                  <a:spcPts val="600"/>
                </a:spcAft>
                <a:buClrTx/>
                <a:buSzTx/>
                <a:tabLst/>
                <a:defRPr/>
              </a:pPr>
              <a:r>
                <a:rPr lang="zh-CN" altLang="en-US"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前端技术栈</a:t>
              </a:r>
              <a:endParaRPr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Shape 287"/>
            <p:cNvSpPr/>
            <p:nvPr/>
          </p:nvSpPr>
          <p:spPr>
            <a:xfrm>
              <a:off x="957739" y="3047514"/>
              <a:ext cx="2678249" cy="95507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marL="171450" marR="0" lvl="0" indent="-171450" algn="just" defTabSz="914400" fontAlgn="auto">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前端框架：</a:t>
              </a: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React</a:t>
              </a:r>
            </a:p>
            <a:p>
              <a:pPr marL="171450" marR="0" lvl="0" indent="-171450" algn="just" defTabSz="914400" fontAlgn="auto">
                <a:spcBef>
                  <a:spcPts val="0"/>
                </a:spcBef>
                <a:spcAft>
                  <a:spcPts val="600"/>
                </a:spcAft>
                <a:buClrTx/>
                <a:buSzTx/>
                <a:buFont typeface="Arial" panose="020B0604020202020204" pitchFamily="34" charset="0"/>
                <a:buChar char="▫"/>
                <a:tabLst/>
                <a:defRPr/>
              </a:pP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CSS</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组件库：</a:t>
              </a: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Ant Design</a:t>
              </a:r>
            </a:p>
            <a:p>
              <a:pPr marL="171450" marR="0" lvl="0" indent="-171450" algn="just" defTabSz="914400" fontAlgn="auto">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脚手架：</a:t>
              </a: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Ant Design Pro</a:t>
              </a:r>
            </a:p>
          </p:txBody>
        </p:sp>
      </p:grpSp>
      <p:grpSp>
        <p:nvGrpSpPr>
          <p:cNvPr id="25" name="Group 2"/>
          <p:cNvGrpSpPr/>
          <p:nvPr/>
        </p:nvGrpSpPr>
        <p:grpSpPr>
          <a:xfrm>
            <a:off x="1424265" y="2713956"/>
            <a:ext cx="2678249" cy="1961240"/>
            <a:chOff x="8140224" y="2709549"/>
            <a:chExt cx="2678249" cy="1961240"/>
          </a:xfrm>
        </p:grpSpPr>
        <p:sp>
          <p:nvSpPr>
            <p:cNvPr id="27" name="Shape 298"/>
            <p:cNvSpPr/>
            <p:nvPr/>
          </p:nvSpPr>
          <p:spPr>
            <a:xfrm>
              <a:off x="8309042" y="2709549"/>
              <a:ext cx="1085233"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3000" b="1" cap="all">
                  <a:solidFill>
                    <a:srgbClr val="48525C"/>
                  </a:solidFill>
                  <a:latin typeface="Helvetica"/>
                  <a:ea typeface="Helvetica"/>
                  <a:cs typeface="Helvetica"/>
                  <a:sym typeface="Helvetica"/>
                </a:defRPr>
              </a:lvl1pPr>
            </a:lstStyle>
            <a:p>
              <a:pPr indent="0" algn="just">
                <a:spcAft>
                  <a:spcPts val="600"/>
                </a:spcAft>
                <a:buFontTx/>
                <a:buNone/>
              </a:pPr>
              <a:r>
                <a:rPr lang="zh-CN" altLang="en-US"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后端技术栈</a:t>
              </a:r>
              <a:endParaRPr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Shape 299"/>
            <p:cNvSpPr/>
            <p:nvPr/>
          </p:nvSpPr>
          <p:spPr>
            <a:xfrm>
              <a:off x="8140224" y="3044766"/>
              <a:ext cx="2678249" cy="162602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marL="171450" marR="0" lvl="0" indent="-171450" algn="just" defTabSz="914400" fontAlgn="auto">
                <a:lnSpc>
                  <a:spcPct val="120000"/>
                </a:lnSpc>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后端框架：</a:t>
              </a: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Spring Boot</a:t>
              </a:r>
            </a:p>
            <a:p>
              <a:pPr marL="171450" marR="0" lvl="0" indent="-171450" algn="just" defTabSz="914400" fontAlgn="auto">
                <a:lnSpc>
                  <a:spcPct val="120000"/>
                </a:lnSpc>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数据库：</a:t>
              </a:r>
              <a:r>
                <a:rPr lang="en-US" sz="14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MySQL+MongoDB</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914400" fontAlgn="auto">
                <a:lnSpc>
                  <a:spcPct val="120000"/>
                </a:lnSpc>
                <a:spcBef>
                  <a:spcPts val="0"/>
                </a:spcBef>
                <a:spcAft>
                  <a:spcPts val="600"/>
                </a:spcAft>
                <a:buClrTx/>
                <a:buSzTx/>
                <a:buFont typeface="Arial" panose="020B0604020202020204" pitchFamily="34" charset="0"/>
                <a:buChar char="▫"/>
                <a:tabLst/>
                <a:defRPr/>
              </a:pP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ORM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框架：</a:t>
              </a:r>
              <a:r>
                <a:rPr lang="en-US" sz="14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MyBatis</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914400" fontAlgn="auto">
                <a:lnSpc>
                  <a:spcPct val="120000"/>
                </a:lnSpc>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爬虫语言：</a:t>
              </a: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Python</a:t>
              </a:r>
            </a:p>
            <a:p>
              <a:pPr marL="171450" marR="0" lvl="0" indent="-171450" algn="just" defTabSz="914400" fontAlgn="auto">
                <a:lnSpc>
                  <a:spcPct val="120000"/>
                </a:lnSpc>
                <a:spcBef>
                  <a:spcPts val="0"/>
                </a:spcBef>
                <a:spcAft>
                  <a:spcPts val="600"/>
                </a:spcAft>
                <a:buClrTx/>
                <a:buSzTx/>
                <a:buFont typeface="Arial" panose="020B0604020202020204" pitchFamily="34" charset="0"/>
                <a:buChar char="▫"/>
                <a:tabLst/>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搜索引擎框架：</a:t>
              </a:r>
              <a:r>
                <a:rPr lang="en-US" sz="14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ElasticSearch</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5" name="图片 44">
            <a:extLst>
              <a:ext uri="{FF2B5EF4-FFF2-40B4-BE49-F238E27FC236}">
                <a16:creationId xmlns:a16="http://schemas.microsoft.com/office/drawing/2014/main" id="{06158AAB-7AD2-4407-8940-15E95DE9DC06}"/>
              </a:ext>
            </a:extLst>
          </p:cNvPr>
          <p:cNvPicPr>
            <a:picLocks noChangeAspect="1"/>
          </p:cNvPicPr>
          <p:nvPr/>
        </p:nvPicPr>
        <p:blipFill>
          <a:blip r:embed="rId5"/>
          <a:stretch>
            <a:fillRect/>
          </a:stretch>
        </p:blipFill>
        <p:spPr>
          <a:xfrm>
            <a:off x="6507730" y="2713956"/>
            <a:ext cx="1232081" cy="2539878"/>
          </a:xfrm>
          <a:prstGeom prst="rect">
            <a:avLst/>
          </a:prstGeom>
        </p:spPr>
      </p:pic>
      <p:pic>
        <p:nvPicPr>
          <p:cNvPr id="44" name="图片 43">
            <a:extLst>
              <a:ext uri="{FF2B5EF4-FFF2-40B4-BE49-F238E27FC236}">
                <a16:creationId xmlns:a16="http://schemas.microsoft.com/office/drawing/2014/main" id="{EEA2CAE7-E114-441F-A4D6-32ADDA345591}"/>
              </a:ext>
            </a:extLst>
          </p:cNvPr>
          <p:cNvPicPr>
            <a:picLocks noChangeAspect="1"/>
          </p:cNvPicPr>
          <p:nvPr/>
        </p:nvPicPr>
        <p:blipFill>
          <a:blip r:embed="rId6"/>
          <a:stretch>
            <a:fillRect/>
          </a:stretch>
        </p:blipFill>
        <p:spPr>
          <a:xfrm>
            <a:off x="4006252" y="2486513"/>
            <a:ext cx="2360496" cy="2539878"/>
          </a:xfrm>
          <a:prstGeom prst="rect">
            <a:avLst/>
          </a:prstGeom>
        </p:spPr>
      </p:pic>
      <p:sp>
        <p:nvSpPr>
          <p:cNvPr id="2" name="Title 1">
            <a:extLst>
              <a:ext uri="{FF2B5EF4-FFF2-40B4-BE49-F238E27FC236}">
                <a16:creationId xmlns:a16="http://schemas.microsoft.com/office/drawing/2014/main" id="{15AF957F-86B6-075A-4BAF-5108183414C8}"/>
              </a:ext>
            </a:extLst>
          </p:cNvPr>
          <p:cNvSpPr txBox="1">
            <a:spLocks/>
          </p:cNvSpPr>
          <p:nvPr/>
        </p:nvSpPr>
        <p:spPr>
          <a:xfrm>
            <a:off x="1248015" y="555083"/>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技术栈和工具选择</a:t>
            </a:r>
          </a:p>
        </p:txBody>
      </p:sp>
      <p:sp>
        <p:nvSpPr>
          <p:cNvPr id="3" name="TextBox 3">
            <a:extLst>
              <a:ext uri="{FF2B5EF4-FFF2-40B4-BE49-F238E27FC236}">
                <a16:creationId xmlns:a16="http://schemas.microsoft.com/office/drawing/2014/main" id="{2BE81151-AC8E-537F-1172-5C467DAE1250}"/>
              </a:ext>
            </a:extLst>
          </p:cNvPr>
          <p:cNvSpPr txBox="1"/>
          <p:nvPr/>
        </p:nvSpPr>
        <p:spPr>
          <a:xfrm>
            <a:off x="3999629" y="1262011"/>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Technology stack</a:t>
            </a:r>
            <a:endParaRPr lang="zh-CN" altLang="en-US" sz="1400" dirty="0">
              <a:solidFill>
                <a:schemeClr val="accent4"/>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AD94C65-9996-6D14-9A0B-5742D5F241B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8675" y="1345860"/>
            <a:ext cx="1321243" cy="955070"/>
          </a:xfrm>
          <a:prstGeom prst="rect">
            <a:avLst/>
          </a:prstGeom>
        </p:spPr>
      </p:pic>
      <p:pic>
        <p:nvPicPr>
          <p:cNvPr id="8" name="图片 7">
            <a:extLst>
              <a:ext uri="{FF2B5EF4-FFF2-40B4-BE49-F238E27FC236}">
                <a16:creationId xmlns:a16="http://schemas.microsoft.com/office/drawing/2014/main" id="{3C07A1CB-0AF4-4032-8CDD-D636E46D515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339735" y="1513214"/>
            <a:ext cx="709824" cy="663347"/>
          </a:xfrm>
          <a:prstGeom prst="rect">
            <a:avLst/>
          </a:prstGeom>
        </p:spPr>
      </p:pic>
      <p:grpSp>
        <p:nvGrpSpPr>
          <p:cNvPr id="47" name="Group 5">
            <a:extLst>
              <a:ext uri="{FF2B5EF4-FFF2-40B4-BE49-F238E27FC236}">
                <a16:creationId xmlns:a16="http://schemas.microsoft.com/office/drawing/2014/main" id="{5941BC7A-D350-F273-92E6-B1A0AFF734A6}"/>
              </a:ext>
            </a:extLst>
          </p:cNvPr>
          <p:cNvGrpSpPr/>
          <p:nvPr/>
        </p:nvGrpSpPr>
        <p:grpSpPr>
          <a:xfrm>
            <a:off x="8238603" y="4386173"/>
            <a:ext cx="2678249" cy="1632266"/>
            <a:chOff x="957069" y="4731525"/>
            <a:chExt cx="2678249" cy="1632266"/>
          </a:xfrm>
        </p:grpSpPr>
        <p:sp>
          <p:nvSpPr>
            <p:cNvPr id="48" name="Shape 295">
              <a:extLst>
                <a:ext uri="{FF2B5EF4-FFF2-40B4-BE49-F238E27FC236}">
                  <a16:creationId xmlns:a16="http://schemas.microsoft.com/office/drawing/2014/main" id="{AFB93F41-F507-35CF-5B5B-ADF769367F5C}"/>
                </a:ext>
              </a:extLst>
            </p:cNvPr>
            <p:cNvSpPr/>
            <p:nvPr/>
          </p:nvSpPr>
          <p:spPr>
            <a:xfrm>
              <a:off x="1121093" y="4731525"/>
              <a:ext cx="1292020"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3000" b="1" cap="all">
                  <a:solidFill>
                    <a:srgbClr val="48525C"/>
                  </a:solidFill>
                  <a:latin typeface="Helvetica"/>
                  <a:ea typeface="Helvetica"/>
                  <a:cs typeface="Helvetica"/>
                  <a:sym typeface="Helvetica"/>
                </a:defRPr>
              </a:lvl1pPr>
            </a:lstStyle>
            <a:p>
              <a:pPr indent="0" algn="just">
                <a:spcAft>
                  <a:spcPts val="600"/>
                </a:spcAft>
                <a:buFontTx/>
                <a:buNone/>
              </a:pPr>
              <a:r>
                <a:rPr lang="zh-CN" altLang="en-US"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其他辅助工具</a:t>
              </a:r>
              <a:endParaRPr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Shape 296">
              <a:extLst>
                <a:ext uri="{FF2B5EF4-FFF2-40B4-BE49-F238E27FC236}">
                  <a16:creationId xmlns:a16="http://schemas.microsoft.com/office/drawing/2014/main" id="{39A4E41A-FF65-39CF-ABB8-151DC28CF8D8}"/>
                </a:ext>
              </a:extLst>
            </p:cNvPr>
            <p:cNvSpPr/>
            <p:nvPr/>
          </p:nvSpPr>
          <p:spPr>
            <a:xfrm>
              <a:off x="957069" y="5073245"/>
              <a:ext cx="2678249" cy="129054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marL="171450" indent="-171450" algn="just" defTabSz="914400">
                <a:spcAft>
                  <a:spcPts val="600"/>
                </a:spcAft>
                <a:buFont typeface="Arial" panose="020B0604020202020204" pitchFamily="34" charset="0"/>
                <a:buChar cha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版本控制：</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Git</a:t>
              </a:r>
            </a:p>
            <a:p>
              <a:pPr marL="171450" indent="-171450" algn="just" defTabSz="914400">
                <a:spcAft>
                  <a:spcPts val="600"/>
                </a:spcAft>
                <a:buFont typeface="Arial" panose="020B0604020202020204" pitchFamily="34" charset="0"/>
                <a:buChar cha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文档管理：飞书 </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71450" indent="-171450" algn="just" defTabSz="914400">
                <a:spcAft>
                  <a:spcPts val="600"/>
                </a:spcAft>
                <a:buFont typeface="Arial" panose="020B0604020202020204" pitchFamily="34" charset="0"/>
                <a:buChar char="▫"/>
                <a:defRPr/>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API</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调试工具：</a:t>
              </a:r>
              <a:r>
                <a:rPr lang="en-US" altLang="zh-CN" sz="14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Apifox</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71450" indent="-171450" algn="just" defTabSz="914400">
                <a:spcAft>
                  <a:spcPts val="600"/>
                </a:spcAft>
                <a:buFont typeface="Arial" panose="020B0604020202020204" pitchFamily="34" charset="0"/>
                <a:buChar cha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低</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高保真图绘制：</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Figma</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1" name="图片 50">
            <a:extLst>
              <a:ext uri="{FF2B5EF4-FFF2-40B4-BE49-F238E27FC236}">
                <a16:creationId xmlns:a16="http://schemas.microsoft.com/office/drawing/2014/main" id="{CBC01190-B68F-0AD1-10C5-C61D3ED96C4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292999" y="1740214"/>
            <a:ext cx="676939" cy="614589"/>
          </a:xfrm>
          <a:prstGeom prst="rect">
            <a:avLst/>
          </a:prstGeom>
        </p:spPr>
      </p:pic>
      <p:pic>
        <p:nvPicPr>
          <p:cNvPr id="53" name="图片 52">
            <a:extLst>
              <a:ext uri="{FF2B5EF4-FFF2-40B4-BE49-F238E27FC236}">
                <a16:creationId xmlns:a16="http://schemas.microsoft.com/office/drawing/2014/main" id="{6702C692-C97A-656E-E389-8F599C36881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129755" y="1847604"/>
            <a:ext cx="1272633" cy="614589"/>
          </a:xfrm>
          <a:prstGeom prst="rect">
            <a:avLst/>
          </a:prstGeom>
        </p:spPr>
      </p:pic>
      <p:pic>
        <p:nvPicPr>
          <p:cNvPr id="55" name="图片 54">
            <a:extLst>
              <a:ext uri="{FF2B5EF4-FFF2-40B4-BE49-F238E27FC236}">
                <a16:creationId xmlns:a16="http://schemas.microsoft.com/office/drawing/2014/main" id="{6507DD79-369C-1C2A-2716-01D62A392D6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42180" y="4795525"/>
            <a:ext cx="1966784" cy="592095"/>
          </a:xfrm>
          <a:prstGeom prst="rect">
            <a:avLst/>
          </a:prstGeom>
        </p:spPr>
      </p:pic>
      <p:pic>
        <p:nvPicPr>
          <p:cNvPr id="57" name="图片 56">
            <a:extLst>
              <a:ext uri="{FF2B5EF4-FFF2-40B4-BE49-F238E27FC236}">
                <a16:creationId xmlns:a16="http://schemas.microsoft.com/office/drawing/2014/main" id="{84B9CF56-A9CA-CDC0-4515-1482048220F8}"/>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600591" y="2323186"/>
            <a:ext cx="713423" cy="666457"/>
          </a:xfrm>
          <a:prstGeom prst="rect">
            <a:avLst/>
          </a:prstGeom>
        </p:spPr>
      </p:pic>
      <p:pic>
        <p:nvPicPr>
          <p:cNvPr id="59" name="图片 58">
            <a:extLst>
              <a:ext uri="{FF2B5EF4-FFF2-40B4-BE49-F238E27FC236}">
                <a16:creationId xmlns:a16="http://schemas.microsoft.com/office/drawing/2014/main" id="{561B419E-D712-0D71-5A8A-619E1461B29D}"/>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17690" y="2423677"/>
            <a:ext cx="600180" cy="580639"/>
          </a:xfrm>
          <a:prstGeom prst="rect">
            <a:avLst/>
          </a:prstGeom>
        </p:spPr>
      </p:pic>
      <p:pic>
        <p:nvPicPr>
          <p:cNvPr id="61" name="图片 60">
            <a:extLst>
              <a:ext uri="{FF2B5EF4-FFF2-40B4-BE49-F238E27FC236}">
                <a16:creationId xmlns:a16="http://schemas.microsoft.com/office/drawing/2014/main" id="{FDBC7AF7-F994-D5EF-2EDD-BC500CA1D63D}"/>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955371" y="4864548"/>
            <a:ext cx="1505033" cy="508618"/>
          </a:xfrm>
          <a:prstGeom prst="rect">
            <a:avLst/>
          </a:prstGeom>
        </p:spPr>
      </p:pic>
      <p:pic>
        <p:nvPicPr>
          <p:cNvPr id="63" name="图片 62">
            <a:extLst>
              <a:ext uri="{FF2B5EF4-FFF2-40B4-BE49-F238E27FC236}">
                <a16:creationId xmlns:a16="http://schemas.microsoft.com/office/drawing/2014/main" id="{ADC8AEB8-9C11-2571-D2E5-0E1CB2CA1A6A}"/>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238603" y="3640394"/>
            <a:ext cx="701711" cy="641383"/>
          </a:xfrm>
          <a:prstGeom prst="rect">
            <a:avLst/>
          </a:prstGeom>
        </p:spPr>
      </p:pic>
      <p:pic>
        <p:nvPicPr>
          <p:cNvPr id="65" name="图片 64">
            <a:extLst>
              <a:ext uri="{FF2B5EF4-FFF2-40B4-BE49-F238E27FC236}">
                <a16:creationId xmlns:a16="http://schemas.microsoft.com/office/drawing/2014/main" id="{55D502F9-6D90-75FE-FD0E-F51F1589F6F4}"/>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9317104" y="3617012"/>
            <a:ext cx="702216" cy="708968"/>
          </a:xfrm>
          <a:prstGeom prst="rect">
            <a:avLst/>
          </a:prstGeom>
        </p:spPr>
      </p:pic>
      <p:pic>
        <p:nvPicPr>
          <p:cNvPr id="67" name="图片 66">
            <a:extLst>
              <a:ext uri="{FF2B5EF4-FFF2-40B4-BE49-F238E27FC236}">
                <a16:creationId xmlns:a16="http://schemas.microsoft.com/office/drawing/2014/main" id="{DB6898D3-E1FF-1CDA-80BA-DABD48DFC23C}"/>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0090976" y="4428599"/>
            <a:ext cx="724798" cy="588700"/>
          </a:xfrm>
          <a:prstGeom prst="rect">
            <a:avLst/>
          </a:prstGeom>
        </p:spPr>
      </p:pic>
    </p:spTree>
    <p:extLst>
      <p:ext uri="{BB962C8B-B14F-4D97-AF65-F5344CB8AC3E}">
        <p14:creationId xmlns:p14="http://schemas.microsoft.com/office/powerpoint/2010/main" val="431790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300"/>
                                        <p:tgtEl>
                                          <p:spTgt spid="25"/>
                                        </p:tgtEl>
                                      </p:cBhvr>
                                    </p:animEffect>
                                    <p:anim calcmode="lin" valueType="num">
                                      <p:cBhvr>
                                        <p:cTn id="16" dur="300" fill="hold"/>
                                        <p:tgtEl>
                                          <p:spTgt spid="25"/>
                                        </p:tgtEl>
                                        <p:attrNameLst>
                                          <p:attrName>ppt_x</p:attrName>
                                        </p:attrNameLst>
                                      </p:cBhvr>
                                      <p:tavLst>
                                        <p:tav tm="0">
                                          <p:val>
                                            <p:strVal val="#ppt_x"/>
                                          </p:val>
                                        </p:tav>
                                        <p:tav tm="100000">
                                          <p:val>
                                            <p:strVal val="#ppt_x"/>
                                          </p:val>
                                        </p:tav>
                                      </p:tavLst>
                                    </p:anim>
                                    <p:anim calcmode="lin" valueType="num">
                                      <p:cBhvr>
                                        <p:cTn id="17" dur="30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300"/>
                            </p:stCondLst>
                            <p:childTnLst>
                              <p:par>
                                <p:cTn id="19" presetID="42" presetClass="entr" presetSubtype="0"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anim calcmode="lin" valueType="num">
                                      <p:cBhvr>
                                        <p:cTn id="22" dur="250" fill="hold"/>
                                        <p:tgtEl>
                                          <p:spTgt spid="59"/>
                                        </p:tgtEl>
                                        <p:attrNameLst>
                                          <p:attrName>ppt_x</p:attrName>
                                        </p:attrNameLst>
                                      </p:cBhvr>
                                      <p:tavLst>
                                        <p:tav tm="0">
                                          <p:val>
                                            <p:strVal val="#ppt_x"/>
                                          </p:val>
                                        </p:tav>
                                        <p:tav tm="100000">
                                          <p:val>
                                            <p:strVal val="#ppt_x"/>
                                          </p:val>
                                        </p:tav>
                                      </p:tavLst>
                                    </p:anim>
                                    <p:anim calcmode="lin" valueType="num">
                                      <p:cBhvr>
                                        <p:cTn id="23" dur="250" fill="hold"/>
                                        <p:tgtEl>
                                          <p:spTgt spid="59"/>
                                        </p:tgtEl>
                                        <p:attrNameLst>
                                          <p:attrName>ppt_y</p:attrName>
                                        </p:attrNameLst>
                                      </p:cBhvr>
                                      <p:tavLst>
                                        <p:tav tm="0">
                                          <p:val>
                                            <p:strVal val="#ppt_y+.1"/>
                                          </p:val>
                                        </p:tav>
                                        <p:tav tm="100000">
                                          <p:val>
                                            <p:strVal val="#ppt_y"/>
                                          </p:val>
                                        </p:tav>
                                      </p:tavLst>
                                    </p:anim>
                                  </p:childTnLst>
                                </p:cTn>
                              </p:par>
                            </p:childTnLst>
                          </p:cTn>
                        </p:par>
                        <p:par>
                          <p:cTn id="24" fill="hold">
                            <p:stCondLst>
                              <p:cond delay="550"/>
                            </p:stCondLst>
                            <p:childTnLst>
                              <p:par>
                                <p:cTn id="25" presetID="42"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par>
                          <p:cTn id="30" fill="hold">
                            <p:stCondLst>
                              <p:cond delay="800"/>
                            </p:stCondLst>
                            <p:childTnLst>
                              <p:par>
                                <p:cTn id="31" presetID="42"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250"/>
                                        <p:tgtEl>
                                          <p:spTgt spid="53"/>
                                        </p:tgtEl>
                                      </p:cBhvr>
                                    </p:animEffect>
                                    <p:anim calcmode="lin" valueType="num">
                                      <p:cBhvr>
                                        <p:cTn id="34" dur="250" fill="hold"/>
                                        <p:tgtEl>
                                          <p:spTgt spid="53"/>
                                        </p:tgtEl>
                                        <p:attrNameLst>
                                          <p:attrName>ppt_x</p:attrName>
                                        </p:attrNameLst>
                                      </p:cBhvr>
                                      <p:tavLst>
                                        <p:tav tm="0">
                                          <p:val>
                                            <p:strVal val="#ppt_x"/>
                                          </p:val>
                                        </p:tav>
                                        <p:tav tm="100000">
                                          <p:val>
                                            <p:strVal val="#ppt_x"/>
                                          </p:val>
                                        </p:tav>
                                      </p:tavLst>
                                    </p:anim>
                                    <p:anim calcmode="lin" valueType="num">
                                      <p:cBhvr>
                                        <p:cTn id="35" dur="250" fill="hold"/>
                                        <p:tgtEl>
                                          <p:spTgt spid="53"/>
                                        </p:tgtEl>
                                        <p:attrNameLst>
                                          <p:attrName>ppt_y</p:attrName>
                                        </p:attrNameLst>
                                      </p:cBhvr>
                                      <p:tavLst>
                                        <p:tav tm="0">
                                          <p:val>
                                            <p:strVal val="#ppt_y+.1"/>
                                          </p:val>
                                        </p:tav>
                                        <p:tav tm="100000">
                                          <p:val>
                                            <p:strVal val="#ppt_y"/>
                                          </p:val>
                                        </p:tav>
                                      </p:tavLst>
                                    </p:anim>
                                  </p:childTnLst>
                                </p:cTn>
                              </p:par>
                            </p:childTnLst>
                          </p:cTn>
                        </p:par>
                        <p:par>
                          <p:cTn id="36" fill="hold">
                            <p:stCondLst>
                              <p:cond delay="1050"/>
                            </p:stCondLst>
                            <p:childTnLst>
                              <p:par>
                                <p:cTn id="37" presetID="42" presetClass="entr" presetSubtype="0"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50"/>
                                        <p:tgtEl>
                                          <p:spTgt spid="57"/>
                                        </p:tgtEl>
                                      </p:cBhvr>
                                    </p:animEffect>
                                    <p:anim calcmode="lin" valueType="num">
                                      <p:cBhvr>
                                        <p:cTn id="40" dur="250" fill="hold"/>
                                        <p:tgtEl>
                                          <p:spTgt spid="57"/>
                                        </p:tgtEl>
                                        <p:attrNameLst>
                                          <p:attrName>ppt_x</p:attrName>
                                        </p:attrNameLst>
                                      </p:cBhvr>
                                      <p:tavLst>
                                        <p:tav tm="0">
                                          <p:val>
                                            <p:strVal val="#ppt_x"/>
                                          </p:val>
                                        </p:tav>
                                        <p:tav tm="100000">
                                          <p:val>
                                            <p:strVal val="#ppt_x"/>
                                          </p:val>
                                        </p:tav>
                                      </p:tavLst>
                                    </p:anim>
                                    <p:anim calcmode="lin" valueType="num">
                                      <p:cBhvr>
                                        <p:cTn id="41" dur="250" fill="hold"/>
                                        <p:tgtEl>
                                          <p:spTgt spid="57"/>
                                        </p:tgtEl>
                                        <p:attrNameLst>
                                          <p:attrName>ppt_y</p:attrName>
                                        </p:attrNameLst>
                                      </p:cBhvr>
                                      <p:tavLst>
                                        <p:tav tm="0">
                                          <p:val>
                                            <p:strVal val="#ppt_y+.1"/>
                                          </p:val>
                                        </p:tav>
                                        <p:tav tm="100000">
                                          <p:val>
                                            <p:strVal val="#ppt_y"/>
                                          </p:val>
                                        </p:tav>
                                      </p:tavLst>
                                    </p:anim>
                                  </p:childTnLst>
                                </p:cTn>
                              </p:par>
                            </p:childTnLst>
                          </p:cTn>
                        </p:par>
                        <p:par>
                          <p:cTn id="42" fill="hold">
                            <p:stCondLst>
                              <p:cond delay="1300"/>
                            </p:stCondLst>
                            <p:childTnLst>
                              <p:par>
                                <p:cTn id="43" presetID="42" presetClass="entr" presetSubtype="0"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250"/>
                                        <p:tgtEl>
                                          <p:spTgt spid="55"/>
                                        </p:tgtEl>
                                      </p:cBhvr>
                                    </p:animEffect>
                                    <p:anim calcmode="lin" valueType="num">
                                      <p:cBhvr>
                                        <p:cTn id="46" dur="250" fill="hold"/>
                                        <p:tgtEl>
                                          <p:spTgt spid="55"/>
                                        </p:tgtEl>
                                        <p:attrNameLst>
                                          <p:attrName>ppt_x</p:attrName>
                                        </p:attrNameLst>
                                      </p:cBhvr>
                                      <p:tavLst>
                                        <p:tav tm="0">
                                          <p:val>
                                            <p:strVal val="#ppt_x"/>
                                          </p:val>
                                        </p:tav>
                                        <p:tav tm="100000">
                                          <p:val>
                                            <p:strVal val="#ppt_x"/>
                                          </p:val>
                                        </p:tav>
                                      </p:tavLst>
                                    </p:anim>
                                    <p:anim calcmode="lin" valueType="num">
                                      <p:cBhvr>
                                        <p:cTn id="47" dur="250" fill="hold"/>
                                        <p:tgtEl>
                                          <p:spTgt spid="55"/>
                                        </p:tgtEl>
                                        <p:attrNameLst>
                                          <p:attrName>ppt_y</p:attrName>
                                        </p:attrNameLst>
                                      </p:cBhvr>
                                      <p:tavLst>
                                        <p:tav tm="0">
                                          <p:val>
                                            <p:strVal val="#ppt_y+.1"/>
                                          </p:val>
                                        </p:tav>
                                        <p:tav tm="100000">
                                          <p:val>
                                            <p:strVal val="#ppt_y"/>
                                          </p:val>
                                        </p:tav>
                                      </p:tavLst>
                                    </p:anim>
                                  </p:childTnLst>
                                </p:cTn>
                              </p:par>
                            </p:childTnLst>
                          </p:cTn>
                        </p:par>
                        <p:par>
                          <p:cTn id="48" fill="hold">
                            <p:stCondLst>
                              <p:cond delay="1550"/>
                            </p:stCondLst>
                            <p:childTnLst>
                              <p:par>
                                <p:cTn id="49" presetID="42" presetClass="entr" presetSubtype="0"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250"/>
                                        <p:tgtEl>
                                          <p:spTgt spid="61"/>
                                        </p:tgtEl>
                                      </p:cBhvr>
                                    </p:animEffect>
                                    <p:anim calcmode="lin" valueType="num">
                                      <p:cBhvr>
                                        <p:cTn id="52" dur="250" fill="hold"/>
                                        <p:tgtEl>
                                          <p:spTgt spid="61"/>
                                        </p:tgtEl>
                                        <p:attrNameLst>
                                          <p:attrName>ppt_x</p:attrName>
                                        </p:attrNameLst>
                                      </p:cBhvr>
                                      <p:tavLst>
                                        <p:tav tm="0">
                                          <p:val>
                                            <p:strVal val="#ppt_x"/>
                                          </p:val>
                                        </p:tav>
                                        <p:tav tm="100000">
                                          <p:val>
                                            <p:strVal val="#ppt_x"/>
                                          </p:val>
                                        </p:tav>
                                      </p:tavLst>
                                    </p:anim>
                                    <p:anim calcmode="lin" valueType="num">
                                      <p:cBhvr>
                                        <p:cTn id="53" dur="25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300"/>
                                        <p:tgtEl>
                                          <p:spTgt spid="9"/>
                                        </p:tgtEl>
                                      </p:cBhvr>
                                    </p:animEffect>
                                    <p:anim calcmode="lin" valueType="num">
                                      <p:cBhvr>
                                        <p:cTn id="59" dur="300" fill="hold"/>
                                        <p:tgtEl>
                                          <p:spTgt spid="9"/>
                                        </p:tgtEl>
                                        <p:attrNameLst>
                                          <p:attrName>ppt_x</p:attrName>
                                        </p:attrNameLst>
                                      </p:cBhvr>
                                      <p:tavLst>
                                        <p:tav tm="0">
                                          <p:val>
                                            <p:strVal val="#ppt_x"/>
                                          </p:val>
                                        </p:tav>
                                        <p:tav tm="100000">
                                          <p:val>
                                            <p:strVal val="#ppt_x"/>
                                          </p:val>
                                        </p:tav>
                                      </p:tavLst>
                                    </p:anim>
                                    <p:anim calcmode="lin" valueType="num">
                                      <p:cBhvr>
                                        <p:cTn id="60" dur="300" fill="hold"/>
                                        <p:tgtEl>
                                          <p:spTgt spid="9"/>
                                        </p:tgtEl>
                                        <p:attrNameLst>
                                          <p:attrName>ppt_y</p:attrName>
                                        </p:attrNameLst>
                                      </p:cBhvr>
                                      <p:tavLst>
                                        <p:tav tm="0">
                                          <p:val>
                                            <p:strVal val="#ppt_y+.1"/>
                                          </p:val>
                                        </p:tav>
                                        <p:tav tm="100000">
                                          <p:val>
                                            <p:strVal val="#ppt_y"/>
                                          </p:val>
                                        </p:tav>
                                      </p:tavLst>
                                    </p:anim>
                                  </p:childTnLst>
                                </p:cTn>
                              </p:par>
                            </p:childTnLst>
                          </p:cTn>
                        </p:par>
                        <p:par>
                          <p:cTn id="61" fill="hold">
                            <p:stCondLst>
                              <p:cond delay="300"/>
                            </p:stCondLst>
                            <p:childTnLst>
                              <p:par>
                                <p:cTn id="62" presetID="42"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250"/>
                                        <p:tgtEl>
                                          <p:spTgt spid="5"/>
                                        </p:tgtEl>
                                      </p:cBhvr>
                                    </p:animEffect>
                                    <p:anim calcmode="lin" valueType="num">
                                      <p:cBhvr>
                                        <p:cTn id="65" dur="250" fill="hold"/>
                                        <p:tgtEl>
                                          <p:spTgt spid="5"/>
                                        </p:tgtEl>
                                        <p:attrNameLst>
                                          <p:attrName>ppt_x</p:attrName>
                                        </p:attrNameLst>
                                      </p:cBhvr>
                                      <p:tavLst>
                                        <p:tav tm="0">
                                          <p:val>
                                            <p:strVal val="#ppt_x"/>
                                          </p:val>
                                        </p:tav>
                                        <p:tav tm="100000">
                                          <p:val>
                                            <p:strVal val="#ppt_x"/>
                                          </p:val>
                                        </p:tav>
                                      </p:tavLst>
                                    </p:anim>
                                    <p:anim calcmode="lin" valueType="num">
                                      <p:cBhvr>
                                        <p:cTn id="66" dur="250" fill="hold"/>
                                        <p:tgtEl>
                                          <p:spTgt spid="5"/>
                                        </p:tgtEl>
                                        <p:attrNameLst>
                                          <p:attrName>ppt_y</p:attrName>
                                        </p:attrNameLst>
                                      </p:cBhvr>
                                      <p:tavLst>
                                        <p:tav tm="0">
                                          <p:val>
                                            <p:strVal val="#ppt_y+.1"/>
                                          </p:val>
                                        </p:tav>
                                        <p:tav tm="100000">
                                          <p:val>
                                            <p:strVal val="#ppt_y"/>
                                          </p:val>
                                        </p:tav>
                                      </p:tavLst>
                                    </p:anim>
                                  </p:childTnLst>
                                </p:cTn>
                              </p:par>
                            </p:childTnLst>
                          </p:cTn>
                        </p:par>
                        <p:par>
                          <p:cTn id="67" fill="hold">
                            <p:stCondLst>
                              <p:cond delay="550"/>
                            </p:stCondLst>
                            <p:childTnLst>
                              <p:par>
                                <p:cTn id="68" presetID="42" presetClass="entr" presetSubtype="0"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250"/>
                                        <p:tgtEl>
                                          <p:spTgt spid="8"/>
                                        </p:tgtEl>
                                      </p:cBhvr>
                                    </p:animEffect>
                                    <p:anim calcmode="lin" valueType="num">
                                      <p:cBhvr>
                                        <p:cTn id="71" dur="250" fill="hold"/>
                                        <p:tgtEl>
                                          <p:spTgt spid="8"/>
                                        </p:tgtEl>
                                        <p:attrNameLst>
                                          <p:attrName>ppt_x</p:attrName>
                                        </p:attrNameLst>
                                      </p:cBhvr>
                                      <p:tavLst>
                                        <p:tav tm="0">
                                          <p:val>
                                            <p:strVal val="#ppt_x"/>
                                          </p:val>
                                        </p:tav>
                                        <p:tav tm="100000">
                                          <p:val>
                                            <p:strVal val="#ppt_x"/>
                                          </p:val>
                                        </p:tav>
                                      </p:tavLst>
                                    </p:anim>
                                    <p:anim calcmode="lin" valueType="num">
                                      <p:cBhvr>
                                        <p:cTn id="72"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300"/>
                                        <p:tgtEl>
                                          <p:spTgt spid="47"/>
                                        </p:tgtEl>
                                      </p:cBhvr>
                                    </p:animEffect>
                                    <p:anim calcmode="lin" valueType="num">
                                      <p:cBhvr>
                                        <p:cTn id="78" dur="300" fill="hold"/>
                                        <p:tgtEl>
                                          <p:spTgt spid="47"/>
                                        </p:tgtEl>
                                        <p:attrNameLst>
                                          <p:attrName>ppt_x</p:attrName>
                                        </p:attrNameLst>
                                      </p:cBhvr>
                                      <p:tavLst>
                                        <p:tav tm="0">
                                          <p:val>
                                            <p:strVal val="#ppt_x"/>
                                          </p:val>
                                        </p:tav>
                                        <p:tav tm="100000">
                                          <p:val>
                                            <p:strVal val="#ppt_x"/>
                                          </p:val>
                                        </p:tav>
                                      </p:tavLst>
                                    </p:anim>
                                    <p:anim calcmode="lin" valueType="num">
                                      <p:cBhvr>
                                        <p:cTn id="79" dur="300" fill="hold"/>
                                        <p:tgtEl>
                                          <p:spTgt spid="47"/>
                                        </p:tgtEl>
                                        <p:attrNameLst>
                                          <p:attrName>ppt_y</p:attrName>
                                        </p:attrNameLst>
                                      </p:cBhvr>
                                      <p:tavLst>
                                        <p:tav tm="0">
                                          <p:val>
                                            <p:strVal val="#ppt_y+.1"/>
                                          </p:val>
                                        </p:tav>
                                        <p:tav tm="100000">
                                          <p:val>
                                            <p:strVal val="#ppt_y"/>
                                          </p:val>
                                        </p:tav>
                                      </p:tavLst>
                                    </p:anim>
                                  </p:childTnLst>
                                </p:cTn>
                              </p:par>
                            </p:childTnLst>
                          </p:cTn>
                        </p:par>
                        <p:par>
                          <p:cTn id="80" fill="hold">
                            <p:stCondLst>
                              <p:cond delay="300"/>
                            </p:stCondLst>
                            <p:childTnLst>
                              <p:par>
                                <p:cTn id="81" presetID="42" presetClass="entr" presetSubtype="0"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250"/>
                                        <p:tgtEl>
                                          <p:spTgt spid="63"/>
                                        </p:tgtEl>
                                      </p:cBhvr>
                                    </p:animEffect>
                                    <p:anim calcmode="lin" valueType="num">
                                      <p:cBhvr>
                                        <p:cTn id="84" dur="250" fill="hold"/>
                                        <p:tgtEl>
                                          <p:spTgt spid="63"/>
                                        </p:tgtEl>
                                        <p:attrNameLst>
                                          <p:attrName>ppt_x</p:attrName>
                                        </p:attrNameLst>
                                      </p:cBhvr>
                                      <p:tavLst>
                                        <p:tav tm="0">
                                          <p:val>
                                            <p:strVal val="#ppt_x"/>
                                          </p:val>
                                        </p:tav>
                                        <p:tav tm="100000">
                                          <p:val>
                                            <p:strVal val="#ppt_x"/>
                                          </p:val>
                                        </p:tav>
                                      </p:tavLst>
                                    </p:anim>
                                    <p:anim calcmode="lin" valueType="num">
                                      <p:cBhvr>
                                        <p:cTn id="85" dur="250" fill="hold"/>
                                        <p:tgtEl>
                                          <p:spTgt spid="63"/>
                                        </p:tgtEl>
                                        <p:attrNameLst>
                                          <p:attrName>ppt_y</p:attrName>
                                        </p:attrNameLst>
                                      </p:cBhvr>
                                      <p:tavLst>
                                        <p:tav tm="0">
                                          <p:val>
                                            <p:strVal val="#ppt_y+.1"/>
                                          </p:val>
                                        </p:tav>
                                        <p:tav tm="100000">
                                          <p:val>
                                            <p:strVal val="#ppt_y"/>
                                          </p:val>
                                        </p:tav>
                                      </p:tavLst>
                                    </p:anim>
                                  </p:childTnLst>
                                </p:cTn>
                              </p:par>
                            </p:childTnLst>
                          </p:cTn>
                        </p:par>
                        <p:par>
                          <p:cTn id="86" fill="hold">
                            <p:stCondLst>
                              <p:cond delay="550"/>
                            </p:stCondLst>
                            <p:childTnLst>
                              <p:par>
                                <p:cTn id="87" presetID="42" presetClass="entr" presetSubtype="0" fill="hold"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250"/>
                                        <p:tgtEl>
                                          <p:spTgt spid="65"/>
                                        </p:tgtEl>
                                      </p:cBhvr>
                                    </p:animEffect>
                                    <p:anim calcmode="lin" valueType="num">
                                      <p:cBhvr>
                                        <p:cTn id="90" dur="250" fill="hold"/>
                                        <p:tgtEl>
                                          <p:spTgt spid="65"/>
                                        </p:tgtEl>
                                        <p:attrNameLst>
                                          <p:attrName>ppt_x</p:attrName>
                                        </p:attrNameLst>
                                      </p:cBhvr>
                                      <p:tavLst>
                                        <p:tav tm="0">
                                          <p:val>
                                            <p:strVal val="#ppt_x"/>
                                          </p:val>
                                        </p:tav>
                                        <p:tav tm="100000">
                                          <p:val>
                                            <p:strVal val="#ppt_x"/>
                                          </p:val>
                                        </p:tav>
                                      </p:tavLst>
                                    </p:anim>
                                    <p:anim calcmode="lin" valueType="num">
                                      <p:cBhvr>
                                        <p:cTn id="91" dur="250" fill="hold"/>
                                        <p:tgtEl>
                                          <p:spTgt spid="65"/>
                                        </p:tgtEl>
                                        <p:attrNameLst>
                                          <p:attrName>ppt_y</p:attrName>
                                        </p:attrNameLst>
                                      </p:cBhvr>
                                      <p:tavLst>
                                        <p:tav tm="0">
                                          <p:val>
                                            <p:strVal val="#ppt_y+.1"/>
                                          </p:val>
                                        </p:tav>
                                        <p:tav tm="100000">
                                          <p:val>
                                            <p:strVal val="#ppt_y"/>
                                          </p:val>
                                        </p:tav>
                                      </p:tavLst>
                                    </p:anim>
                                  </p:childTnLst>
                                </p:cTn>
                              </p:par>
                            </p:childTnLst>
                          </p:cTn>
                        </p:par>
                        <p:par>
                          <p:cTn id="92" fill="hold">
                            <p:stCondLst>
                              <p:cond delay="800"/>
                            </p:stCondLst>
                            <p:childTnLst>
                              <p:par>
                                <p:cTn id="93" presetID="42" presetClass="entr" presetSubtype="0" fill="hold" nodeType="after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250"/>
                                        <p:tgtEl>
                                          <p:spTgt spid="67"/>
                                        </p:tgtEl>
                                      </p:cBhvr>
                                    </p:animEffect>
                                    <p:anim calcmode="lin" valueType="num">
                                      <p:cBhvr>
                                        <p:cTn id="96" dur="250" fill="hold"/>
                                        <p:tgtEl>
                                          <p:spTgt spid="67"/>
                                        </p:tgtEl>
                                        <p:attrNameLst>
                                          <p:attrName>ppt_x</p:attrName>
                                        </p:attrNameLst>
                                      </p:cBhvr>
                                      <p:tavLst>
                                        <p:tav tm="0">
                                          <p:val>
                                            <p:strVal val="#ppt_x"/>
                                          </p:val>
                                        </p:tav>
                                        <p:tav tm="100000">
                                          <p:val>
                                            <p:strVal val="#ppt_x"/>
                                          </p:val>
                                        </p:tav>
                                      </p:tavLst>
                                    </p:anim>
                                    <p:anim calcmode="lin" valueType="num">
                                      <p:cBhvr>
                                        <p:cTn id="97" dur="2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205433" y="-18471"/>
            <a:ext cx="13421834" cy="7552269"/>
            <a:chOff x="-1205433" y="-18471"/>
            <a:chExt cx="13421834" cy="7552269"/>
          </a:xfrm>
        </p:grpSpPr>
        <p:pic>
          <p:nvPicPr>
            <p:cNvPr id="12" name="图片 11"/>
            <p:cNvPicPr>
              <a:picLocks noChangeAspect="1"/>
            </p:cNvPicPr>
            <p:nvPr/>
          </p:nvPicPr>
          <p:blipFill rotWithShape="1">
            <a:blip r:embed="rId4"/>
            <a:srcRect l="54632" t="11427" r="16585" b="39093"/>
            <a:stretch>
              <a:fillRect/>
            </a:stretch>
          </p:blipFill>
          <p:spPr>
            <a:xfrm>
              <a:off x="9237498" y="-18471"/>
              <a:ext cx="2978903" cy="3527558"/>
            </a:xfrm>
            <a:prstGeom prst="rect">
              <a:avLst/>
            </a:prstGeom>
          </p:spPr>
        </p:pic>
        <p:pic>
          <p:nvPicPr>
            <p:cNvPr id="5" name="图片 4"/>
            <p:cNvPicPr>
              <a:picLocks noChangeAspect="1"/>
            </p:cNvPicPr>
            <p:nvPr/>
          </p:nvPicPr>
          <p:blipFill rotWithShape="1">
            <a:blip r:embed="rId4"/>
            <a:srcRect t="48555" r="47586"/>
            <a:stretch>
              <a:fillRect/>
            </a:stretch>
          </p:blipFill>
          <p:spPr>
            <a:xfrm>
              <a:off x="-1205433" y="3866148"/>
              <a:ext cx="5424507" cy="3667650"/>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6"/>
          <a:stretch>
            <a:fillRect/>
          </a:stretch>
        </p:blipFill>
        <p:spPr>
          <a:xfrm>
            <a:off x="4250348" y="452627"/>
            <a:ext cx="7496857" cy="5724889"/>
          </a:xfrm>
          <a:prstGeom prst="rect">
            <a:avLst/>
          </a:prstGeom>
        </p:spPr>
      </p:pic>
      <p:pic>
        <p:nvPicPr>
          <p:cNvPr id="6" name="图片 5"/>
          <p:cNvPicPr>
            <a:picLocks noChangeAspect="1"/>
          </p:cNvPicPr>
          <p:nvPr/>
        </p:nvPicPr>
        <p:blipFill>
          <a:blip r:embed="rId7"/>
          <a:stretch>
            <a:fillRect/>
          </a:stretch>
        </p:blipFill>
        <p:spPr>
          <a:xfrm>
            <a:off x="4950120" y="772924"/>
            <a:ext cx="5992437" cy="6739187"/>
          </a:xfrm>
          <a:prstGeom prst="rect">
            <a:avLst/>
          </a:prstGeom>
        </p:spPr>
      </p:pic>
      <p:sp>
        <p:nvSpPr>
          <p:cNvPr id="15" name="TextBox 17"/>
          <p:cNvSpPr txBox="1"/>
          <p:nvPr/>
        </p:nvSpPr>
        <p:spPr>
          <a:xfrm>
            <a:off x="1633305" y="4406904"/>
            <a:ext cx="1334211"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4</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4" name="组合 3">
            <a:extLst>
              <a:ext uri="{FF2B5EF4-FFF2-40B4-BE49-F238E27FC236}">
                <a16:creationId xmlns:a16="http://schemas.microsoft.com/office/drawing/2014/main" id="{DD402F4C-CE32-C428-AEE6-055F2E5694AF}"/>
              </a:ext>
            </a:extLst>
          </p:cNvPr>
          <p:cNvGrpSpPr/>
          <p:nvPr/>
        </p:nvGrpSpPr>
        <p:grpSpPr>
          <a:xfrm>
            <a:off x="1256928" y="2893331"/>
            <a:ext cx="6067276" cy="2215272"/>
            <a:chOff x="976790" y="1993900"/>
            <a:chExt cx="6067276" cy="2215272"/>
          </a:xfrm>
        </p:grpSpPr>
        <p:sp>
          <p:nvSpPr>
            <p:cNvPr id="7" name="TextBox 18">
              <a:extLst>
                <a:ext uri="{FF2B5EF4-FFF2-40B4-BE49-F238E27FC236}">
                  <a16:creationId xmlns:a16="http://schemas.microsoft.com/office/drawing/2014/main" id="{CEEACB65-DE88-E19F-9395-FDFCAD015D3D}"/>
                </a:ext>
              </a:extLst>
            </p:cNvPr>
            <p:cNvSpPr txBox="1"/>
            <p:nvPr/>
          </p:nvSpPr>
          <p:spPr>
            <a:xfrm>
              <a:off x="1232226" y="2192612"/>
              <a:ext cx="5811840" cy="769441"/>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项目计划</a:t>
              </a:r>
            </a:p>
          </p:txBody>
        </p:sp>
        <p:sp>
          <p:nvSpPr>
            <p:cNvPr id="10" name="Rectangle 26">
              <a:extLst>
                <a:ext uri="{FF2B5EF4-FFF2-40B4-BE49-F238E27FC236}">
                  <a16:creationId xmlns:a16="http://schemas.microsoft.com/office/drawing/2014/main" id="{756A16A8-96AC-200A-5B04-31DA2A44593D}"/>
                </a:ext>
              </a:extLst>
            </p:cNvPr>
            <p:cNvSpPr/>
            <p:nvPr/>
          </p:nvSpPr>
          <p:spPr>
            <a:xfrm>
              <a:off x="1303516" y="3064995"/>
              <a:ext cx="4367773" cy="104355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时间轴</a:t>
              </a:r>
              <a:r>
                <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里程碑</a:t>
              </a:r>
            </a:p>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进度表</a:t>
              </a:r>
              <a:r>
                <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甘特图</a:t>
              </a:r>
            </a:p>
          </p:txBody>
        </p:sp>
        <p:sp>
          <p:nvSpPr>
            <p:cNvPr id="13" name="矩形: 圆角 12">
              <a:extLst>
                <a:ext uri="{FF2B5EF4-FFF2-40B4-BE49-F238E27FC236}">
                  <a16:creationId xmlns:a16="http://schemas.microsoft.com/office/drawing/2014/main" id="{5A13C058-F9EA-6550-EA37-F2FE6B5D636F}"/>
                </a:ext>
              </a:extLst>
            </p:cNvPr>
            <p:cNvSpPr/>
            <p:nvPr/>
          </p:nvSpPr>
          <p:spPr>
            <a:xfrm>
              <a:off x="976790" y="1993900"/>
              <a:ext cx="4489128" cy="221527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ADA2F00E-E70E-353B-F092-B0CFE83C900A}"/>
              </a:ext>
            </a:extLst>
          </p:cNvPr>
          <p:cNvGrpSpPr/>
          <p:nvPr/>
        </p:nvGrpSpPr>
        <p:grpSpPr>
          <a:xfrm>
            <a:off x="1413936" y="1765800"/>
            <a:ext cx="3219082" cy="914400"/>
            <a:chOff x="1295722" y="1656582"/>
            <a:chExt cx="3219082" cy="914400"/>
          </a:xfrm>
        </p:grpSpPr>
        <p:grpSp>
          <p:nvGrpSpPr>
            <p:cNvPr id="21" name="组合 20">
              <a:extLst>
                <a:ext uri="{FF2B5EF4-FFF2-40B4-BE49-F238E27FC236}">
                  <a16:creationId xmlns:a16="http://schemas.microsoft.com/office/drawing/2014/main" id="{DB504413-BD6F-1F0B-A702-5A6052FBEF0C}"/>
                </a:ext>
              </a:extLst>
            </p:cNvPr>
            <p:cNvGrpSpPr/>
            <p:nvPr/>
          </p:nvGrpSpPr>
          <p:grpSpPr>
            <a:xfrm>
              <a:off x="1295722" y="1751978"/>
              <a:ext cx="1871627" cy="723609"/>
              <a:chOff x="1360670" y="4337488"/>
              <a:chExt cx="1871627" cy="723609"/>
            </a:xfrm>
          </p:grpSpPr>
          <p:pic>
            <p:nvPicPr>
              <p:cNvPr id="23" name="PA_图片 9">
                <a:extLst>
                  <a:ext uri="{FF2B5EF4-FFF2-40B4-BE49-F238E27FC236}">
                    <a16:creationId xmlns:a16="http://schemas.microsoft.com/office/drawing/2014/main" id="{D94640F4-8115-1519-F275-C61141B5C491}"/>
                  </a:ext>
                </a:extLst>
              </p:cNvPr>
              <p:cNvPicPr>
                <a:picLocks noChangeAspect="1"/>
              </p:cNvPicPr>
              <p:nvPr>
                <p:custDataLst>
                  <p:tags r:id="rId1"/>
                </p:custDataLst>
              </p:nvPr>
            </p:nvPicPr>
            <p:blipFill>
              <a:blip r:embed="rId8"/>
              <a:stretch>
                <a:fillRect/>
              </a:stretch>
            </p:blipFill>
            <p:spPr>
              <a:xfrm>
                <a:off x="1360670" y="4337488"/>
                <a:ext cx="1871627" cy="723609"/>
              </a:xfrm>
              <a:prstGeom prst="rect">
                <a:avLst/>
              </a:prstGeom>
              <a:effectLst>
                <a:outerShdw blurRad="50800" dist="38100" dir="5400000" algn="t" rotWithShape="0">
                  <a:prstClr val="black">
                    <a:alpha val="40000"/>
                  </a:prstClr>
                </a:outerShdw>
              </a:effectLst>
            </p:spPr>
          </p:pic>
          <p:sp>
            <p:nvSpPr>
              <p:cNvPr id="24" name="TextBox 17">
                <a:extLst>
                  <a:ext uri="{FF2B5EF4-FFF2-40B4-BE49-F238E27FC236}">
                    <a16:creationId xmlns:a16="http://schemas.microsoft.com/office/drawing/2014/main" id="{C84B63A4-B8A3-6297-B0AA-E63C9CDB1C9F}"/>
                  </a:ext>
                </a:extLst>
              </p:cNvPr>
              <p:cNvSpPr txBox="1"/>
              <p:nvPr/>
            </p:nvSpPr>
            <p:spPr>
              <a:xfrm>
                <a:off x="1611949" y="4394494"/>
                <a:ext cx="1334212"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4</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22" name="图形 21" descr="法槌">
              <a:extLst>
                <a:ext uri="{FF2B5EF4-FFF2-40B4-BE49-F238E27FC236}">
                  <a16:creationId xmlns:a16="http://schemas.microsoft.com/office/drawing/2014/main" id="{30E2F175-FADE-C5CA-2B85-EB874382F5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0404" y="1656582"/>
              <a:ext cx="914400" cy="9144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494401" y="-171414"/>
            <a:ext cx="13689173" cy="7973912"/>
            <a:chOff x="-1483606" y="-172049"/>
            <a:chExt cx="13689173" cy="7973912"/>
          </a:xfrm>
        </p:grpSpPr>
        <p:pic>
          <p:nvPicPr>
            <p:cNvPr id="56" name="图片 55"/>
            <p:cNvPicPr>
              <a:picLocks noChangeAspect="1"/>
            </p:cNvPicPr>
            <p:nvPr/>
          </p:nvPicPr>
          <p:blipFill rotWithShape="1">
            <a:blip r:embed="rId3"/>
            <a:srcRect l="61479" t="5377" r="12619" b="53683"/>
            <a:stretch>
              <a:fillRect/>
            </a:stretch>
          </p:blipFill>
          <p:spPr>
            <a:xfrm>
              <a:off x="8847136" y="-172049"/>
              <a:ext cx="3358431" cy="3647223"/>
            </a:xfrm>
            <a:prstGeom prst="rect">
              <a:avLst/>
            </a:prstGeom>
          </p:spPr>
        </p:pic>
        <p:pic>
          <p:nvPicPr>
            <p:cNvPr id="57" name="图片 56"/>
            <p:cNvPicPr>
              <a:picLocks noChangeAspect="1"/>
            </p:cNvPicPr>
            <p:nvPr/>
          </p:nvPicPr>
          <p:blipFill rotWithShape="1">
            <a:blip r:embed="rId3"/>
            <a:srcRect t="41932" r="42931"/>
            <a:stretch>
              <a:fillRect/>
            </a:stretch>
          </p:blipFill>
          <p:spPr>
            <a:xfrm>
              <a:off x="-1483606" y="2628849"/>
              <a:ext cx="7399718" cy="5173014"/>
            </a:xfrm>
            <a:prstGeom prst="rect">
              <a:avLst/>
            </a:prstGeom>
          </p:spPr>
        </p:pic>
        <p:sp>
          <p:nvSpPr>
            <p:cNvPr id="58" name="矩形 57"/>
            <p:cNvSpPr/>
            <p:nvPr/>
          </p:nvSpPr>
          <p:spPr>
            <a:xfrm>
              <a:off x="445430" y="452991"/>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9" name="图片 58"/>
            <p:cNvPicPr>
              <a:picLocks noChangeAspect="1"/>
            </p:cNvPicPr>
            <p:nvPr/>
          </p:nvPicPr>
          <p:blipFill>
            <a:blip r:embed="rId4"/>
            <a:stretch>
              <a:fillRect/>
            </a:stretch>
          </p:blipFill>
          <p:spPr>
            <a:xfrm>
              <a:off x="434162" y="452627"/>
              <a:ext cx="506250" cy="697500"/>
            </a:xfrm>
            <a:prstGeom prst="rect">
              <a:avLst/>
            </a:prstGeom>
          </p:spPr>
        </p:pic>
      </p:grpSp>
      <p:sp>
        <p:nvSpPr>
          <p:cNvPr id="31" name="Title 1"/>
          <p:cNvSpPr txBox="1"/>
          <p:nvPr/>
        </p:nvSpPr>
        <p:spPr>
          <a:xfrm>
            <a:off x="3820795" y="674559"/>
            <a:ext cx="4550410" cy="614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时间轴</a:t>
            </a:r>
            <a:r>
              <a:rPr lang="en-US" altLang="zh-CN"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&amp;</a:t>
            </a: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里程碑</a:t>
            </a:r>
          </a:p>
        </p:txBody>
      </p:sp>
      <p:sp>
        <p:nvSpPr>
          <p:cNvPr id="32" name="TextBox 3"/>
          <p:cNvSpPr txBox="1"/>
          <p:nvPr/>
        </p:nvSpPr>
        <p:spPr>
          <a:xfrm>
            <a:off x="4681855" y="1200150"/>
            <a:ext cx="2807335" cy="306705"/>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Timeline  &amp;  M</a:t>
            </a:r>
            <a:r>
              <a:rPr sz="1400" dirty="0">
                <a:solidFill>
                  <a:schemeClr val="accent4"/>
                </a:solidFill>
                <a:latin typeface="Arial" panose="020B0604020202020204" pitchFamily="34" charset="0"/>
                <a:cs typeface="Arial" panose="020B0604020202020204" pitchFamily="34" charset="0"/>
              </a:rPr>
              <a:t>ilestone</a:t>
            </a:r>
          </a:p>
        </p:txBody>
      </p:sp>
      <p:pic>
        <p:nvPicPr>
          <p:cNvPr id="61" name="图片 60"/>
          <p:cNvPicPr>
            <a:picLocks noChangeAspect="1"/>
          </p:cNvPicPr>
          <p:nvPr/>
        </p:nvPicPr>
        <p:blipFill rotWithShape="1">
          <a:blip r:embed="rId5"/>
          <a:srcRect r="14055"/>
          <a:stretch>
            <a:fillRect/>
          </a:stretch>
        </p:blipFill>
        <p:spPr>
          <a:xfrm>
            <a:off x="10761345" y="847725"/>
            <a:ext cx="810895" cy="1011555"/>
          </a:xfrm>
          <a:prstGeom prst="rect">
            <a:avLst/>
          </a:prstGeom>
        </p:spPr>
      </p:pic>
      <p:pic>
        <p:nvPicPr>
          <p:cNvPr id="62" name="图片 61"/>
          <p:cNvPicPr>
            <a:picLocks noChangeAspect="1"/>
          </p:cNvPicPr>
          <p:nvPr/>
        </p:nvPicPr>
        <p:blipFill>
          <a:blip r:embed="rId6"/>
          <a:stretch>
            <a:fillRect/>
          </a:stretch>
        </p:blipFill>
        <p:spPr>
          <a:xfrm>
            <a:off x="10862945" y="4306570"/>
            <a:ext cx="607695" cy="1221105"/>
          </a:xfrm>
          <a:prstGeom prst="rect">
            <a:avLst/>
          </a:prstGeom>
        </p:spPr>
      </p:pic>
      <p:pic>
        <p:nvPicPr>
          <p:cNvPr id="60" name="图片 59"/>
          <p:cNvPicPr>
            <a:picLocks noChangeAspect="1"/>
          </p:cNvPicPr>
          <p:nvPr/>
        </p:nvPicPr>
        <p:blipFill>
          <a:blip r:embed="rId7"/>
          <a:stretch>
            <a:fillRect/>
          </a:stretch>
        </p:blipFill>
        <p:spPr>
          <a:xfrm>
            <a:off x="1939770" y="3625566"/>
            <a:ext cx="915670" cy="960755"/>
          </a:xfrm>
          <a:prstGeom prst="rect">
            <a:avLst/>
          </a:prstGeom>
        </p:spPr>
      </p:pic>
      <p:grpSp>
        <p:nvGrpSpPr>
          <p:cNvPr id="7" name="组合 6">
            <a:extLst>
              <a:ext uri="{FF2B5EF4-FFF2-40B4-BE49-F238E27FC236}">
                <a16:creationId xmlns:a16="http://schemas.microsoft.com/office/drawing/2014/main" id="{0D341D64-87B8-2D43-CE2C-3503AD76336D}"/>
              </a:ext>
            </a:extLst>
          </p:cNvPr>
          <p:cNvGrpSpPr/>
          <p:nvPr/>
        </p:nvGrpSpPr>
        <p:grpSpPr>
          <a:xfrm>
            <a:off x="792295" y="1538429"/>
            <a:ext cx="9804245" cy="2035587"/>
            <a:chOff x="792295" y="1538429"/>
            <a:chExt cx="9804245" cy="2035587"/>
          </a:xfrm>
        </p:grpSpPr>
        <p:grpSp>
          <p:nvGrpSpPr>
            <p:cNvPr id="6" name="组合 5">
              <a:extLst>
                <a:ext uri="{FF2B5EF4-FFF2-40B4-BE49-F238E27FC236}">
                  <a16:creationId xmlns:a16="http://schemas.microsoft.com/office/drawing/2014/main" id="{8872C4BD-C61F-9D08-1B39-489FF7CDACDF}"/>
                </a:ext>
              </a:extLst>
            </p:cNvPr>
            <p:cNvGrpSpPr/>
            <p:nvPr/>
          </p:nvGrpSpPr>
          <p:grpSpPr>
            <a:xfrm>
              <a:off x="792295" y="2618126"/>
              <a:ext cx="1251081" cy="581297"/>
              <a:chOff x="731520" y="2540726"/>
              <a:chExt cx="1251081" cy="581297"/>
            </a:xfrm>
          </p:grpSpPr>
          <p:sp>
            <p:nvSpPr>
              <p:cNvPr id="3" name="矩形: 圆角 2">
                <a:extLst>
                  <a:ext uri="{FF2B5EF4-FFF2-40B4-BE49-F238E27FC236}">
                    <a16:creationId xmlns:a16="http://schemas.microsoft.com/office/drawing/2014/main" id="{E0A20431-2D70-ED0C-4C0B-C9F8082789F2}"/>
                  </a:ext>
                </a:extLst>
              </p:cNvPr>
              <p:cNvSpPr/>
              <p:nvPr/>
            </p:nvSpPr>
            <p:spPr>
              <a:xfrm>
                <a:off x="731520" y="2540726"/>
                <a:ext cx="1251081" cy="581297"/>
              </a:xfrm>
              <a:prstGeom prst="roundRect">
                <a:avLst/>
              </a:prstGeom>
              <a:gradFill>
                <a:gsLst>
                  <a:gs pos="0">
                    <a:srgbClr val="C8ACF6"/>
                  </a:gs>
                  <a:gs pos="100000">
                    <a:schemeClr val="accent1">
                      <a:lumMod val="60000"/>
                      <a:lumOff val="40000"/>
                    </a:scheme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6"/>
              <p:cNvSpPr txBox="1"/>
              <p:nvPr/>
            </p:nvSpPr>
            <p:spPr>
              <a:xfrm>
                <a:off x="843175" y="2629484"/>
                <a:ext cx="1069525" cy="400110"/>
              </a:xfrm>
              <a:prstGeom prst="rect">
                <a:avLst/>
              </a:prstGeom>
              <a:noFill/>
            </p:spPr>
            <p:txBody>
              <a:bodyPr wrap="non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里程碑</a:t>
                </a:r>
              </a:p>
            </p:txBody>
          </p:sp>
        </p:grpSp>
        <p:pic>
          <p:nvPicPr>
            <p:cNvPr id="11" name="图片 10"/>
            <p:cNvPicPr>
              <a:picLocks noChangeAspect="1"/>
            </p:cNvPicPr>
            <p:nvPr/>
          </p:nvPicPr>
          <p:blipFill>
            <a:blip r:embed="rId8"/>
            <a:stretch>
              <a:fillRect/>
            </a:stretch>
          </p:blipFill>
          <p:spPr>
            <a:xfrm>
              <a:off x="2440328" y="1538429"/>
              <a:ext cx="8156212" cy="2035587"/>
            </a:xfrm>
            <a:prstGeom prst="rect">
              <a:avLst/>
            </a:prstGeom>
          </p:spPr>
        </p:pic>
      </p:grpSp>
      <p:grpSp>
        <p:nvGrpSpPr>
          <p:cNvPr id="8" name="组合 7">
            <a:extLst>
              <a:ext uri="{FF2B5EF4-FFF2-40B4-BE49-F238E27FC236}">
                <a16:creationId xmlns:a16="http://schemas.microsoft.com/office/drawing/2014/main" id="{79B0FBF3-CBE5-7C79-EA41-1192C8FC9371}"/>
              </a:ext>
            </a:extLst>
          </p:cNvPr>
          <p:cNvGrpSpPr/>
          <p:nvPr/>
        </p:nvGrpSpPr>
        <p:grpSpPr>
          <a:xfrm>
            <a:off x="793669" y="3886824"/>
            <a:ext cx="9483634" cy="2189480"/>
            <a:chOff x="793669" y="3886824"/>
            <a:chExt cx="9483634" cy="2189480"/>
          </a:xfrm>
        </p:grpSpPr>
        <p:pic>
          <p:nvPicPr>
            <p:cNvPr id="10" name="图片 9"/>
            <p:cNvPicPr>
              <a:picLocks noChangeAspect="1"/>
            </p:cNvPicPr>
            <p:nvPr/>
          </p:nvPicPr>
          <p:blipFill>
            <a:blip r:embed="rId9"/>
            <a:stretch>
              <a:fillRect/>
            </a:stretch>
          </p:blipFill>
          <p:spPr>
            <a:xfrm>
              <a:off x="2646583" y="3886824"/>
              <a:ext cx="7630720" cy="2189480"/>
            </a:xfrm>
            <a:prstGeom prst="rect">
              <a:avLst/>
            </a:prstGeom>
          </p:spPr>
        </p:pic>
        <p:grpSp>
          <p:nvGrpSpPr>
            <p:cNvPr id="5" name="组合 4">
              <a:extLst>
                <a:ext uri="{FF2B5EF4-FFF2-40B4-BE49-F238E27FC236}">
                  <a16:creationId xmlns:a16="http://schemas.microsoft.com/office/drawing/2014/main" id="{26555111-782D-D253-C775-A6B52395CB83}"/>
                </a:ext>
              </a:extLst>
            </p:cNvPr>
            <p:cNvGrpSpPr/>
            <p:nvPr/>
          </p:nvGrpSpPr>
          <p:grpSpPr>
            <a:xfrm>
              <a:off x="793669" y="4816328"/>
              <a:ext cx="1251081" cy="581297"/>
              <a:chOff x="843175" y="4816328"/>
              <a:chExt cx="1251081" cy="581297"/>
            </a:xfrm>
          </p:grpSpPr>
          <p:sp>
            <p:nvSpPr>
              <p:cNvPr id="4" name="矩形: 圆角 3">
                <a:extLst>
                  <a:ext uri="{FF2B5EF4-FFF2-40B4-BE49-F238E27FC236}">
                    <a16:creationId xmlns:a16="http://schemas.microsoft.com/office/drawing/2014/main" id="{57EDD2B7-E908-B727-319A-6C7C4FBFA7AD}"/>
                  </a:ext>
                </a:extLst>
              </p:cNvPr>
              <p:cNvSpPr/>
              <p:nvPr/>
            </p:nvSpPr>
            <p:spPr>
              <a:xfrm>
                <a:off x="843175" y="4816328"/>
                <a:ext cx="1251081" cy="581297"/>
              </a:xfrm>
              <a:prstGeom prst="roundRect">
                <a:avLst/>
              </a:prstGeom>
              <a:gradFill>
                <a:gsLst>
                  <a:gs pos="0">
                    <a:srgbClr val="C8ACF6"/>
                  </a:gs>
                  <a:gs pos="100000">
                    <a:schemeClr val="accent1">
                      <a:lumMod val="60000"/>
                      <a:lumOff val="40000"/>
                    </a:scheme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969552" y="4908757"/>
                <a:ext cx="1069525" cy="400110"/>
              </a:xfrm>
              <a:prstGeom prst="rect">
                <a:avLst/>
              </a:prstGeom>
              <a:noFill/>
            </p:spPr>
            <p:txBody>
              <a:bodyPr wrap="non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时间轴</a:t>
                </a: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31"/>
                                        </p:tgtEl>
                                        <p:attrNameLst>
                                          <p:attrName>style.visibility</p:attrName>
                                        </p:attrNameLst>
                                      </p:cBhvr>
                                      <p:to>
                                        <p:strVal val="visible"/>
                                      </p:to>
                                    </p:set>
                                    <p:animEffect transition="in" filter="diamond(in)">
                                      <p:cBhvr>
                                        <p:cTn id="7" dur="1000"/>
                                        <p:tgtEl>
                                          <p:spTgt spid="31"/>
                                        </p:tgtEl>
                                      </p:cBhvr>
                                    </p:animEffect>
                                  </p:childTnLst>
                                </p:cTn>
                              </p:par>
                              <p:par>
                                <p:cTn id="8" presetID="8" presetClass="entr" presetSubtype="16" fill="hold" grpId="0" nodeType="withEffect">
                                  <p:stCondLst>
                                    <p:cond delay="0"/>
                                  </p:stCondLst>
                                  <p:childTnLst>
                                    <p:set>
                                      <p:cBhvr>
                                        <p:cTn id="9" dur="1000" fill="hold">
                                          <p:stCondLst>
                                            <p:cond delay="0"/>
                                          </p:stCondLst>
                                        </p:cTn>
                                        <p:tgtEl>
                                          <p:spTgt spid="32"/>
                                        </p:tgtEl>
                                        <p:attrNameLst>
                                          <p:attrName>style.visibility</p:attrName>
                                        </p:attrNameLst>
                                      </p:cBhvr>
                                      <p:to>
                                        <p:strVal val="visible"/>
                                      </p:to>
                                    </p:set>
                                    <p:animEffect transition="in" filter="diamond(in)">
                                      <p:cBhvr>
                                        <p:cTn id="10" dur="1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5433" y="-18471"/>
            <a:ext cx="13421834" cy="7552269"/>
            <a:chOff x="-1205433" y="-18471"/>
            <a:chExt cx="13421834" cy="7552269"/>
          </a:xfrm>
        </p:grpSpPr>
        <p:pic>
          <p:nvPicPr>
            <p:cNvPr id="3" name="图片 2"/>
            <p:cNvPicPr>
              <a:picLocks noChangeAspect="1"/>
            </p:cNvPicPr>
            <p:nvPr/>
          </p:nvPicPr>
          <p:blipFill rotWithShape="1">
            <a:blip r:embed="rId9"/>
            <a:srcRect l="54632" t="11427" r="16585" b="39093"/>
            <a:stretch>
              <a:fillRect/>
            </a:stretch>
          </p:blipFill>
          <p:spPr>
            <a:xfrm>
              <a:off x="9237498" y="-18471"/>
              <a:ext cx="2978903" cy="3527558"/>
            </a:xfrm>
            <a:prstGeom prst="rect">
              <a:avLst/>
            </a:prstGeom>
          </p:spPr>
        </p:pic>
        <p:pic>
          <p:nvPicPr>
            <p:cNvPr id="4" name="图片 3"/>
            <p:cNvPicPr>
              <a:picLocks noChangeAspect="1"/>
            </p:cNvPicPr>
            <p:nvPr/>
          </p:nvPicPr>
          <p:blipFill rotWithShape="1">
            <a:blip r:embed="rId9"/>
            <a:srcRect t="48555" r="47586"/>
            <a:stretch>
              <a:fillRect/>
            </a:stretch>
          </p:blipFill>
          <p:spPr>
            <a:xfrm>
              <a:off x="-1205433" y="3866148"/>
              <a:ext cx="5424507" cy="3667650"/>
            </a:xfrm>
            <a:prstGeom prst="rect">
              <a:avLst/>
            </a:prstGeom>
          </p:spPr>
        </p:pic>
        <p:sp>
          <p:nvSpPr>
            <p:cNvPr id="5" name="矩形 4"/>
            <p:cNvSpPr/>
            <p:nvPr/>
          </p:nvSpPr>
          <p:spPr>
            <a:xfrm>
              <a:off x="445430" y="463151"/>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0"/>
            <a:stretch>
              <a:fillRect/>
            </a:stretch>
          </p:blipFill>
          <p:spPr>
            <a:xfrm>
              <a:off x="434162" y="452627"/>
              <a:ext cx="506250" cy="697500"/>
            </a:xfrm>
            <a:prstGeom prst="rect">
              <a:avLst/>
            </a:prstGeom>
          </p:spPr>
        </p:pic>
      </p:grpSp>
      <p:sp>
        <p:nvSpPr>
          <p:cNvPr id="8" name="Title 1"/>
          <p:cNvSpPr txBox="1"/>
          <p:nvPr/>
        </p:nvSpPr>
        <p:spPr>
          <a:xfrm>
            <a:off x="3679431" y="487816"/>
            <a:ext cx="4044315" cy="614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进度表</a:t>
            </a:r>
            <a:r>
              <a:rPr lang="en-US" altLang="zh-CN"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&amp;</a:t>
            </a: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甘特图</a:t>
            </a:r>
          </a:p>
        </p:txBody>
      </p:sp>
      <p:sp>
        <p:nvSpPr>
          <p:cNvPr id="9" name="TextBox 3"/>
          <p:cNvSpPr txBox="1"/>
          <p:nvPr/>
        </p:nvSpPr>
        <p:spPr>
          <a:xfrm>
            <a:off x="4254580" y="1127397"/>
            <a:ext cx="2904490" cy="306705"/>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Schedule  </a:t>
            </a:r>
            <a:r>
              <a:rPr lang="en-US" sz="1400" dirty="0">
                <a:solidFill>
                  <a:schemeClr val="accent4"/>
                </a:solidFill>
                <a:latin typeface="Arial" panose="020B0604020202020204" pitchFamily="34" charset="0"/>
                <a:cs typeface="Arial" panose="020B0604020202020204" pitchFamily="34" charset="0"/>
              </a:rPr>
              <a:t>&amp;  Gantt chart </a:t>
            </a:r>
          </a:p>
        </p:txBody>
      </p:sp>
      <p:grpSp>
        <p:nvGrpSpPr>
          <p:cNvPr id="19" name="组合 18">
            <a:extLst>
              <a:ext uri="{FF2B5EF4-FFF2-40B4-BE49-F238E27FC236}">
                <a16:creationId xmlns:a16="http://schemas.microsoft.com/office/drawing/2014/main" id="{2C43B597-5276-355D-E4AC-E8C9120B8799}"/>
              </a:ext>
            </a:extLst>
          </p:cNvPr>
          <p:cNvGrpSpPr/>
          <p:nvPr/>
        </p:nvGrpSpPr>
        <p:grpSpPr>
          <a:xfrm>
            <a:off x="1209051" y="1045065"/>
            <a:ext cx="1990714" cy="461790"/>
            <a:chOff x="1209051" y="1045065"/>
            <a:chExt cx="1990714" cy="461790"/>
          </a:xfrm>
        </p:grpSpPr>
        <p:grpSp>
          <p:nvGrpSpPr>
            <p:cNvPr id="17" name="组合 16">
              <a:extLst>
                <a:ext uri="{FF2B5EF4-FFF2-40B4-BE49-F238E27FC236}">
                  <a16:creationId xmlns:a16="http://schemas.microsoft.com/office/drawing/2014/main" id="{CD4445D8-6EAC-4A88-06AE-638AEF0FC31E}"/>
                </a:ext>
              </a:extLst>
            </p:cNvPr>
            <p:cNvGrpSpPr/>
            <p:nvPr/>
          </p:nvGrpSpPr>
          <p:grpSpPr>
            <a:xfrm>
              <a:off x="1209051" y="1045065"/>
              <a:ext cx="435428" cy="435428"/>
              <a:chOff x="1209051" y="1045065"/>
              <a:chExt cx="435428" cy="435428"/>
            </a:xfrm>
          </p:grpSpPr>
          <p:sp>
            <p:nvSpPr>
              <p:cNvPr id="10" name="PA_库_矩形 5"/>
              <p:cNvSpPr/>
              <p:nvPr>
                <p:custDataLst>
                  <p:tags r:id="rId5"/>
                </p:custDataLst>
              </p:nvPr>
            </p:nvSpPr>
            <p:spPr>
              <a:xfrm>
                <a:off x="1209051" y="1045065"/>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1" name="PA_库_文本框 6"/>
              <p:cNvSpPr txBox="1"/>
              <p:nvPr>
                <p:custDataLst>
                  <p:tags r:id="rId6"/>
                </p:custDataLst>
              </p:nvPr>
            </p:nvSpPr>
            <p:spPr>
              <a:xfrm>
                <a:off x="1259127" y="1072515"/>
                <a:ext cx="307022" cy="361587"/>
              </a:xfrm>
              <a:prstGeom prst="rect">
                <a:avLst/>
              </a:prstGeom>
              <a:noFill/>
            </p:spPr>
            <p:txBody>
              <a:bodyPr wrap="square" rtlCol="0">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p>
            </p:txBody>
          </p:sp>
        </p:grpSp>
        <p:sp>
          <p:nvSpPr>
            <p:cNvPr id="12" name="PA_库_文本框 7"/>
            <p:cNvSpPr txBox="1"/>
            <p:nvPr>
              <p:custDataLst>
                <p:tags r:id="rId4"/>
              </p:custDataLst>
            </p:nvPr>
          </p:nvSpPr>
          <p:spPr>
            <a:xfrm>
              <a:off x="1861185" y="1046480"/>
              <a:ext cx="1338580" cy="46037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进度表</a:t>
              </a:r>
            </a:p>
          </p:txBody>
        </p:sp>
      </p:grpSp>
      <p:grpSp>
        <p:nvGrpSpPr>
          <p:cNvPr id="20" name="组合 19">
            <a:extLst>
              <a:ext uri="{FF2B5EF4-FFF2-40B4-BE49-F238E27FC236}">
                <a16:creationId xmlns:a16="http://schemas.microsoft.com/office/drawing/2014/main" id="{754AF423-DF17-5340-361A-3BC245CBBB72}"/>
              </a:ext>
            </a:extLst>
          </p:cNvPr>
          <p:cNvGrpSpPr/>
          <p:nvPr/>
        </p:nvGrpSpPr>
        <p:grpSpPr>
          <a:xfrm>
            <a:off x="7627631" y="1044784"/>
            <a:ext cx="2120889" cy="462706"/>
            <a:chOff x="7627631" y="1044784"/>
            <a:chExt cx="2120889" cy="462706"/>
          </a:xfrm>
        </p:grpSpPr>
        <p:grpSp>
          <p:nvGrpSpPr>
            <p:cNvPr id="18" name="组合 17">
              <a:extLst>
                <a:ext uri="{FF2B5EF4-FFF2-40B4-BE49-F238E27FC236}">
                  <a16:creationId xmlns:a16="http://schemas.microsoft.com/office/drawing/2014/main" id="{554152BC-0DB1-3C64-A359-B93333368643}"/>
                </a:ext>
              </a:extLst>
            </p:cNvPr>
            <p:cNvGrpSpPr/>
            <p:nvPr/>
          </p:nvGrpSpPr>
          <p:grpSpPr>
            <a:xfrm>
              <a:off x="7627631" y="1044784"/>
              <a:ext cx="435428" cy="435428"/>
              <a:chOff x="7627631" y="1044784"/>
              <a:chExt cx="435428" cy="435428"/>
            </a:xfrm>
          </p:grpSpPr>
          <p:sp>
            <p:nvSpPr>
              <p:cNvPr id="13" name="PA_库_矩形 22"/>
              <p:cNvSpPr/>
              <p:nvPr>
                <p:custDataLst>
                  <p:tags r:id="rId2"/>
                </p:custDataLst>
              </p:nvPr>
            </p:nvSpPr>
            <p:spPr>
              <a:xfrm>
                <a:off x="7627631" y="1044784"/>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4" name="PA_库_文本框 23"/>
              <p:cNvSpPr txBox="1"/>
              <p:nvPr>
                <p:custDataLst>
                  <p:tags r:id="rId3"/>
                </p:custDataLst>
              </p:nvPr>
            </p:nvSpPr>
            <p:spPr>
              <a:xfrm>
                <a:off x="7685971" y="1082729"/>
                <a:ext cx="282009" cy="281598"/>
              </a:xfrm>
              <a:prstGeom prst="rect">
                <a:avLst/>
              </a:prstGeom>
              <a:noFill/>
            </p:spPr>
            <p:txBody>
              <a:bodyPr wrap="square" rtlCol="0">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p>
            </p:txBody>
          </p:sp>
        </p:grpSp>
        <p:sp>
          <p:nvSpPr>
            <p:cNvPr id="15" name="PA_库_文本框 24"/>
            <p:cNvSpPr txBox="1"/>
            <p:nvPr>
              <p:custDataLst>
                <p:tags r:id="rId1"/>
              </p:custDataLst>
            </p:nvPr>
          </p:nvSpPr>
          <p:spPr>
            <a:xfrm>
              <a:off x="8378825" y="1047115"/>
              <a:ext cx="1369695" cy="460375"/>
            </a:xfrm>
            <a:prstGeom prst="rect">
              <a:avLst/>
            </a:prstGeom>
            <a:noFill/>
          </p:spPr>
          <p:txBody>
            <a:bodyPr wrap="square" rtlCol="0">
              <a:spAutoFit/>
            </a:bodyPr>
            <a:lstStyle/>
            <a:p>
              <a:r>
                <a:rPr lang="zh-CN" altLang="en-US" sz="2400" b="1" dirty="0">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甘特图</a:t>
              </a:r>
            </a:p>
          </p:txBody>
        </p:sp>
      </p:grpSp>
      <p:pic>
        <p:nvPicPr>
          <p:cNvPr id="23" name="图片 22"/>
          <p:cNvPicPr>
            <a:picLocks noChangeAspect="1"/>
          </p:cNvPicPr>
          <p:nvPr/>
        </p:nvPicPr>
        <p:blipFill>
          <a:blip r:embed="rId11"/>
          <a:stretch>
            <a:fillRect/>
          </a:stretch>
        </p:blipFill>
        <p:spPr>
          <a:xfrm>
            <a:off x="4342130" y="1823720"/>
            <a:ext cx="7251700" cy="4054475"/>
          </a:xfrm>
          <a:prstGeom prst="rect">
            <a:avLst/>
          </a:prstGeom>
        </p:spPr>
      </p:pic>
      <p:cxnSp>
        <p:nvCxnSpPr>
          <p:cNvPr id="24" name="直接连接符 23"/>
          <p:cNvCxnSpPr/>
          <p:nvPr/>
        </p:nvCxnSpPr>
        <p:spPr>
          <a:xfrm>
            <a:off x="3877945" y="1676400"/>
            <a:ext cx="5080" cy="4354195"/>
          </a:xfrm>
          <a:prstGeom prst="line">
            <a:avLst/>
          </a:prstGeom>
          <a:ln w="28575" cmpd="sng">
            <a:solidFill>
              <a:srgbClr val="C8ACF6"/>
            </a:solidFill>
            <a:prstDash val="dash"/>
            <a:headEnd type="oval" w="med" len="med"/>
            <a:tailEnd type="oval" w="med" len="med"/>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12"/>
          <a:stretch>
            <a:fillRect/>
          </a:stretch>
        </p:blipFill>
        <p:spPr>
          <a:xfrm>
            <a:off x="814070" y="1576070"/>
            <a:ext cx="2609215" cy="2995295"/>
          </a:xfrm>
          <a:prstGeom prst="rect">
            <a:avLst/>
          </a:prstGeom>
        </p:spPr>
      </p:pic>
      <p:pic>
        <p:nvPicPr>
          <p:cNvPr id="16" name="图片 15"/>
          <p:cNvPicPr>
            <a:picLocks noChangeAspect="1"/>
          </p:cNvPicPr>
          <p:nvPr/>
        </p:nvPicPr>
        <p:blipFill>
          <a:blip r:embed="rId13"/>
          <a:stretch>
            <a:fillRect/>
          </a:stretch>
        </p:blipFill>
        <p:spPr>
          <a:xfrm>
            <a:off x="814070" y="4571365"/>
            <a:ext cx="2608580" cy="1623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par>
                                <p:cTn id="8" presetID="8" presetClass="entr" presetSubtype="16"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Effect transition="in" filter="diamond(i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5" name="组合 4"/>
          <p:cNvGrpSpPr/>
          <p:nvPr/>
        </p:nvGrpSpPr>
        <p:grpSpPr>
          <a:xfrm>
            <a:off x="-3349617" y="0"/>
            <a:ext cx="15550259" cy="8636731"/>
            <a:chOff x="-3349617" y="0"/>
            <a:chExt cx="15550259" cy="8636731"/>
          </a:xfrm>
        </p:grpSpPr>
        <p:pic>
          <p:nvPicPr>
            <p:cNvPr id="14" name="图片 13"/>
            <p:cNvPicPr>
              <a:picLocks noChangeAspect="1"/>
            </p:cNvPicPr>
            <p:nvPr/>
          </p:nvPicPr>
          <p:blipFill rotWithShape="1">
            <a:blip r:embed="rId4"/>
            <a:srcRect l="74503" t="951" r="3232" b="59864"/>
            <a:stretch>
              <a:fillRect/>
            </a:stretch>
          </p:blipFill>
          <p:spPr>
            <a:xfrm>
              <a:off x="9008263" y="0"/>
              <a:ext cx="3192379" cy="3818022"/>
            </a:xfrm>
            <a:prstGeom prst="rect">
              <a:avLst/>
            </a:prstGeom>
          </p:spPr>
        </p:pic>
        <p:pic>
          <p:nvPicPr>
            <p:cNvPr id="3" name="图片 2"/>
            <p:cNvPicPr>
              <a:picLocks noChangeAspect="1"/>
            </p:cNvPicPr>
            <p:nvPr/>
          </p:nvPicPr>
          <p:blipFill rotWithShape="1">
            <a:blip r:embed="rId4"/>
            <a:srcRect t="34574" r="40054"/>
            <a:stretch>
              <a:fillRect/>
            </a:stretch>
          </p:blipFill>
          <p:spPr>
            <a:xfrm>
              <a:off x="-3349617" y="2261936"/>
              <a:ext cx="8595385" cy="6374795"/>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6"/>
          <a:stretch>
            <a:fillRect/>
          </a:stretch>
        </p:blipFill>
        <p:spPr>
          <a:xfrm>
            <a:off x="4702907" y="452627"/>
            <a:ext cx="7044298" cy="5724889"/>
          </a:xfrm>
          <a:prstGeom prst="rect">
            <a:avLst/>
          </a:prstGeom>
        </p:spPr>
      </p:pic>
      <p:pic>
        <p:nvPicPr>
          <p:cNvPr id="4" name="图片 3"/>
          <p:cNvPicPr>
            <a:picLocks noChangeAspect="1"/>
          </p:cNvPicPr>
          <p:nvPr/>
        </p:nvPicPr>
        <p:blipFill>
          <a:blip r:embed="rId7"/>
          <a:stretch>
            <a:fillRect/>
          </a:stretch>
        </p:blipFill>
        <p:spPr>
          <a:xfrm>
            <a:off x="5726374" y="954088"/>
            <a:ext cx="5433751" cy="5028751"/>
          </a:xfrm>
          <a:prstGeom prst="rect">
            <a:avLst/>
          </a:prstGeom>
        </p:spPr>
      </p:pic>
      <p:sp>
        <p:nvSpPr>
          <p:cNvPr id="15" name="TextBox 17"/>
          <p:cNvSpPr txBox="1"/>
          <p:nvPr/>
        </p:nvSpPr>
        <p:spPr>
          <a:xfrm>
            <a:off x="1611947" y="4394494"/>
            <a:ext cx="13342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rPr>
              <a:t>Part 5</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6" name="组合 5">
            <a:extLst>
              <a:ext uri="{FF2B5EF4-FFF2-40B4-BE49-F238E27FC236}">
                <a16:creationId xmlns:a16="http://schemas.microsoft.com/office/drawing/2014/main" id="{16760894-D2C4-9A5B-69AA-E7697E5B41AC}"/>
              </a:ext>
            </a:extLst>
          </p:cNvPr>
          <p:cNvGrpSpPr/>
          <p:nvPr/>
        </p:nvGrpSpPr>
        <p:grpSpPr>
          <a:xfrm>
            <a:off x="1413936" y="3212605"/>
            <a:ext cx="5143570" cy="1711767"/>
            <a:chOff x="976790" y="1993900"/>
            <a:chExt cx="6067276" cy="2215272"/>
          </a:xfrm>
        </p:grpSpPr>
        <p:sp>
          <p:nvSpPr>
            <p:cNvPr id="7" name="TextBox 18">
              <a:extLst>
                <a:ext uri="{FF2B5EF4-FFF2-40B4-BE49-F238E27FC236}">
                  <a16:creationId xmlns:a16="http://schemas.microsoft.com/office/drawing/2014/main" id="{4613C2B9-4745-C30F-2B6C-9A53E294BDF0}"/>
                </a:ext>
              </a:extLst>
            </p:cNvPr>
            <p:cNvSpPr txBox="1"/>
            <p:nvPr/>
          </p:nvSpPr>
          <p:spPr>
            <a:xfrm>
              <a:off x="1232226" y="2192612"/>
              <a:ext cx="5811840" cy="769441"/>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估算成本</a:t>
              </a:r>
            </a:p>
          </p:txBody>
        </p:sp>
        <p:sp>
          <p:nvSpPr>
            <p:cNvPr id="10" name="Rectangle 26">
              <a:extLst>
                <a:ext uri="{FF2B5EF4-FFF2-40B4-BE49-F238E27FC236}">
                  <a16:creationId xmlns:a16="http://schemas.microsoft.com/office/drawing/2014/main" id="{B2D606EE-B499-0E5B-EE42-FD51EF0574AB}"/>
                </a:ext>
              </a:extLst>
            </p:cNvPr>
            <p:cNvSpPr/>
            <p:nvPr/>
          </p:nvSpPr>
          <p:spPr>
            <a:xfrm>
              <a:off x="1294267" y="3212081"/>
              <a:ext cx="4367773" cy="499623"/>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投入资金</a:t>
              </a:r>
              <a:r>
                <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估算逻辑</a:t>
              </a:r>
            </a:p>
          </p:txBody>
        </p:sp>
        <p:sp>
          <p:nvSpPr>
            <p:cNvPr id="13" name="矩形: 圆角 12">
              <a:extLst>
                <a:ext uri="{FF2B5EF4-FFF2-40B4-BE49-F238E27FC236}">
                  <a16:creationId xmlns:a16="http://schemas.microsoft.com/office/drawing/2014/main" id="{4D60A2AE-8480-06C0-7FCE-510B46A1EA2C}"/>
                </a:ext>
              </a:extLst>
            </p:cNvPr>
            <p:cNvSpPr/>
            <p:nvPr/>
          </p:nvSpPr>
          <p:spPr>
            <a:xfrm>
              <a:off x="976790" y="1993900"/>
              <a:ext cx="4489128" cy="221527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66D604EF-E99A-2FE6-1F15-C9AD53B362B5}"/>
              </a:ext>
            </a:extLst>
          </p:cNvPr>
          <p:cNvGrpSpPr/>
          <p:nvPr/>
        </p:nvGrpSpPr>
        <p:grpSpPr>
          <a:xfrm>
            <a:off x="1413936" y="1765800"/>
            <a:ext cx="3219082" cy="914400"/>
            <a:chOff x="1295722" y="1656582"/>
            <a:chExt cx="3219082" cy="914400"/>
          </a:xfrm>
        </p:grpSpPr>
        <p:grpSp>
          <p:nvGrpSpPr>
            <p:cNvPr id="21" name="组合 20">
              <a:extLst>
                <a:ext uri="{FF2B5EF4-FFF2-40B4-BE49-F238E27FC236}">
                  <a16:creationId xmlns:a16="http://schemas.microsoft.com/office/drawing/2014/main" id="{8CC31317-AE6D-EB47-A553-B5EE757822A6}"/>
                </a:ext>
              </a:extLst>
            </p:cNvPr>
            <p:cNvGrpSpPr/>
            <p:nvPr/>
          </p:nvGrpSpPr>
          <p:grpSpPr>
            <a:xfrm>
              <a:off x="1295722" y="1751978"/>
              <a:ext cx="1871627" cy="723609"/>
              <a:chOff x="1360670" y="4337488"/>
              <a:chExt cx="1871627" cy="723609"/>
            </a:xfrm>
          </p:grpSpPr>
          <p:pic>
            <p:nvPicPr>
              <p:cNvPr id="23" name="PA_图片 9">
                <a:extLst>
                  <a:ext uri="{FF2B5EF4-FFF2-40B4-BE49-F238E27FC236}">
                    <a16:creationId xmlns:a16="http://schemas.microsoft.com/office/drawing/2014/main" id="{ABEF2CD7-0359-7F5F-90A9-F258B7D8E07E}"/>
                  </a:ext>
                </a:extLst>
              </p:cNvPr>
              <p:cNvPicPr>
                <a:picLocks noChangeAspect="1"/>
              </p:cNvPicPr>
              <p:nvPr>
                <p:custDataLst>
                  <p:tags r:id="rId1"/>
                </p:custDataLst>
              </p:nvPr>
            </p:nvPicPr>
            <p:blipFill>
              <a:blip r:embed="rId8"/>
              <a:stretch>
                <a:fillRect/>
              </a:stretch>
            </p:blipFill>
            <p:spPr>
              <a:xfrm>
                <a:off x="1360670" y="4337488"/>
                <a:ext cx="1871627" cy="723609"/>
              </a:xfrm>
              <a:prstGeom prst="rect">
                <a:avLst/>
              </a:prstGeom>
              <a:effectLst>
                <a:outerShdw blurRad="50800" dist="38100" dir="5400000" algn="t" rotWithShape="0">
                  <a:prstClr val="black">
                    <a:alpha val="40000"/>
                  </a:prstClr>
                </a:outerShdw>
              </a:effectLst>
            </p:spPr>
          </p:pic>
          <p:sp>
            <p:nvSpPr>
              <p:cNvPr id="24" name="TextBox 17">
                <a:extLst>
                  <a:ext uri="{FF2B5EF4-FFF2-40B4-BE49-F238E27FC236}">
                    <a16:creationId xmlns:a16="http://schemas.microsoft.com/office/drawing/2014/main" id="{DFBACA3C-A6A4-3BBF-4013-D1D976E74702}"/>
                  </a:ext>
                </a:extLst>
              </p:cNvPr>
              <p:cNvSpPr txBox="1"/>
              <p:nvPr/>
            </p:nvSpPr>
            <p:spPr>
              <a:xfrm>
                <a:off x="1611949" y="4394494"/>
                <a:ext cx="1334212"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5</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22" name="图形 21" descr="法槌">
              <a:extLst>
                <a:ext uri="{FF2B5EF4-FFF2-40B4-BE49-F238E27FC236}">
                  <a16:creationId xmlns:a16="http://schemas.microsoft.com/office/drawing/2014/main" id="{4AF02D7D-18CA-3CA2-20BE-580B58F4E6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0404" y="1656582"/>
              <a:ext cx="914400" cy="9144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468940" y="-669849"/>
            <a:ext cx="13660940" cy="8352317"/>
            <a:chOff x="-1468940" y="-669849"/>
            <a:chExt cx="13660940" cy="8352317"/>
          </a:xfrm>
        </p:grpSpPr>
        <p:pic>
          <p:nvPicPr>
            <p:cNvPr id="19" name="PA_图片 5"/>
            <p:cNvPicPr>
              <a:picLocks noChangeAspect="1"/>
            </p:cNvPicPr>
            <p:nvPr>
              <p:custDataLst>
                <p:tags r:id="rId4"/>
              </p:custDataLst>
            </p:nvPr>
          </p:nvPicPr>
          <p:blipFill rotWithShape="1">
            <a:blip r:embed="rId10"/>
            <a:srcRect t="19721" r="39165"/>
            <a:stretch>
              <a:fillRect/>
            </a:stretch>
          </p:blipFill>
          <p:spPr>
            <a:xfrm>
              <a:off x="-1468940" y="1839433"/>
              <a:ext cx="6126000" cy="5843035"/>
            </a:xfrm>
            <a:prstGeom prst="rect">
              <a:avLst/>
            </a:prstGeom>
          </p:spPr>
        </p:pic>
        <p:pic>
          <p:nvPicPr>
            <p:cNvPr id="22" name="PA_图片 6"/>
            <p:cNvPicPr>
              <a:picLocks noChangeAspect="1"/>
            </p:cNvPicPr>
            <p:nvPr>
              <p:custDataLst>
                <p:tags r:id="rId5"/>
              </p:custDataLst>
            </p:nvPr>
          </p:nvPicPr>
          <p:blipFill rotWithShape="1">
            <a:blip r:embed="rId10"/>
            <a:srcRect l="53646" t="-1654" r="7286" b="30950"/>
            <a:stretch>
              <a:fillRect/>
            </a:stretch>
          </p:blipFill>
          <p:spPr>
            <a:xfrm>
              <a:off x="8257954" y="-669849"/>
              <a:ext cx="3934046" cy="5146159"/>
            </a:xfrm>
            <a:prstGeom prst="rect">
              <a:avLst/>
            </a:prstGeom>
          </p:spPr>
        </p:pic>
        <p:sp>
          <p:nvSpPr>
            <p:cNvPr id="23" name="PA_矩形 7"/>
            <p:cNvSpPr/>
            <p:nvPr>
              <p:custDataLst>
                <p:tags r:id="rId6"/>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A_图片 8"/>
            <p:cNvPicPr>
              <a:picLocks noChangeAspect="1"/>
            </p:cNvPicPr>
            <p:nvPr>
              <p:custDataLst>
                <p:tags r:id="rId7"/>
              </p:custDataLst>
            </p:nvPr>
          </p:nvPicPr>
          <p:blipFill>
            <a:blip r:embed="rId11"/>
            <a:stretch>
              <a:fillRect/>
            </a:stretch>
          </p:blipFill>
          <p:spPr>
            <a:xfrm>
              <a:off x="434162" y="452627"/>
              <a:ext cx="506250" cy="697500"/>
            </a:xfrm>
            <a:prstGeom prst="rect">
              <a:avLst/>
            </a:prstGeom>
          </p:spPr>
        </p:pic>
      </p:grpSp>
      <p:sp>
        <p:nvSpPr>
          <p:cNvPr id="9" name="Rectangle 68"/>
          <p:cNvSpPr/>
          <p:nvPr/>
        </p:nvSpPr>
        <p:spPr bwMode="auto">
          <a:xfrm>
            <a:off x="7399020" y="3881120"/>
            <a:ext cx="1313180" cy="337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rtlCol="0">
            <a:spAutoFit/>
          </a:bodyPr>
          <a:lstStyle/>
          <a:p>
            <a:r>
              <a:rPr lang="en-US" sz="1600" b="1" kern="2000" dirty="0">
                <a:solidFill>
                  <a:srgbClr val="C048E3"/>
                </a:solidFill>
                <a:latin typeface="方正清刻本悦宋简体" panose="02000000000000000000" pitchFamily="2" charset="-122"/>
                <a:ea typeface="方正清刻本悦宋简体" panose="02000000000000000000" pitchFamily="2" charset="-122"/>
                <a:sym typeface="Bebas Neue" charset="0"/>
              </a:rPr>
              <a:t>OpenAI API</a:t>
            </a:r>
          </a:p>
        </p:txBody>
      </p:sp>
      <p:sp>
        <p:nvSpPr>
          <p:cNvPr id="13" name="Rectangle 68"/>
          <p:cNvSpPr/>
          <p:nvPr/>
        </p:nvSpPr>
        <p:spPr bwMode="auto">
          <a:xfrm>
            <a:off x="7333615" y="1697990"/>
            <a:ext cx="1443990" cy="337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rtlCol="0">
            <a:spAutoFit/>
          </a:bodyPr>
          <a:lstStyle/>
          <a:p>
            <a:r>
              <a:rPr lang="zh-CN" altLang="en-US" sz="1600" b="1" kern="2000" dirty="0">
                <a:solidFill>
                  <a:srgbClr val="C048E3"/>
                </a:solidFill>
                <a:latin typeface="方正清刻本悦宋简体" panose="02000000000000000000" pitchFamily="2" charset="-122"/>
                <a:ea typeface="方正清刻本悦宋简体" panose="02000000000000000000" pitchFamily="2" charset="-122"/>
                <a:sym typeface="Bebas Neue" charset="0"/>
              </a:rPr>
              <a:t>腾讯云服务器</a:t>
            </a:r>
          </a:p>
        </p:txBody>
      </p:sp>
      <p:pic>
        <p:nvPicPr>
          <p:cNvPr id="25" name="图片 24"/>
          <p:cNvPicPr>
            <a:picLocks noChangeAspect="1"/>
          </p:cNvPicPr>
          <p:nvPr/>
        </p:nvPicPr>
        <p:blipFill rotWithShape="1">
          <a:blip r:embed="rId12"/>
          <a:srcRect r="14055"/>
          <a:stretch>
            <a:fillRect/>
          </a:stretch>
        </p:blipFill>
        <p:spPr>
          <a:xfrm>
            <a:off x="6306820" y="3622675"/>
            <a:ext cx="861695" cy="842010"/>
          </a:xfrm>
          <a:prstGeom prst="rect">
            <a:avLst/>
          </a:prstGeom>
        </p:spPr>
      </p:pic>
      <p:pic>
        <p:nvPicPr>
          <p:cNvPr id="26" name="图片 25"/>
          <p:cNvPicPr>
            <a:picLocks noChangeAspect="1"/>
          </p:cNvPicPr>
          <p:nvPr/>
        </p:nvPicPr>
        <p:blipFill>
          <a:blip r:embed="rId13"/>
          <a:stretch>
            <a:fillRect/>
          </a:stretch>
        </p:blipFill>
        <p:spPr>
          <a:xfrm>
            <a:off x="6377305" y="1440815"/>
            <a:ext cx="720090" cy="852170"/>
          </a:xfrm>
          <a:prstGeom prst="rect">
            <a:avLst/>
          </a:prstGeom>
        </p:spPr>
      </p:pic>
      <p:sp>
        <p:nvSpPr>
          <p:cNvPr id="2" name="Title 1"/>
          <p:cNvSpPr txBox="1"/>
          <p:nvPr/>
        </p:nvSpPr>
        <p:spPr>
          <a:xfrm>
            <a:off x="1248015" y="572545"/>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投入资金</a:t>
            </a:r>
            <a:r>
              <a:rPr lang="en-US" altLang="zh-CN"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&amp;</a:t>
            </a:r>
            <a:r>
              <a:rPr lang="zh-CN" altLang="en-US" sz="41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估算逻辑</a:t>
            </a:r>
          </a:p>
        </p:txBody>
      </p:sp>
      <p:sp>
        <p:nvSpPr>
          <p:cNvPr id="20" name="TextBox 3"/>
          <p:cNvSpPr txBox="1"/>
          <p:nvPr/>
        </p:nvSpPr>
        <p:spPr>
          <a:xfrm>
            <a:off x="3992355" y="1095848"/>
            <a:ext cx="4201420" cy="306705"/>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Investment funds &amp; estimation logic</a:t>
            </a:r>
          </a:p>
        </p:txBody>
      </p:sp>
      <p:pic>
        <p:nvPicPr>
          <p:cNvPr id="5" name="图片 4"/>
          <p:cNvPicPr>
            <a:picLocks noChangeAspect="1"/>
          </p:cNvPicPr>
          <p:nvPr/>
        </p:nvPicPr>
        <p:blipFill>
          <a:blip r:embed="rId14"/>
          <a:stretch>
            <a:fillRect/>
          </a:stretch>
        </p:blipFill>
        <p:spPr>
          <a:xfrm>
            <a:off x="4934585" y="4486910"/>
            <a:ext cx="6242050" cy="1772285"/>
          </a:xfrm>
          <a:prstGeom prst="rect">
            <a:avLst/>
          </a:prstGeom>
          <a:ln>
            <a:solidFill>
              <a:srgbClr val="7030A0"/>
            </a:solidFill>
          </a:ln>
        </p:spPr>
      </p:pic>
      <p:pic>
        <p:nvPicPr>
          <p:cNvPr id="3" name="图片 2"/>
          <p:cNvPicPr>
            <a:picLocks noChangeAspect="1"/>
          </p:cNvPicPr>
          <p:nvPr/>
        </p:nvPicPr>
        <p:blipFill>
          <a:blip r:embed="rId15"/>
          <a:stretch>
            <a:fillRect/>
          </a:stretch>
        </p:blipFill>
        <p:spPr>
          <a:xfrm>
            <a:off x="4863465" y="2368550"/>
            <a:ext cx="6261100" cy="1178560"/>
          </a:xfrm>
          <a:prstGeom prst="rect">
            <a:avLst/>
          </a:prstGeom>
          <a:ln w="12700" cmpd="sng">
            <a:solidFill>
              <a:srgbClr val="C048E3"/>
            </a:solidFill>
            <a:prstDash val="solid"/>
          </a:ln>
        </p:spPr>
      </p:pic>
      <p:grpSp>
        <p:nvGrpSpPr>
          <p:cNvPr id="21" name="组合 20">
            <a:extLst>
              <a:ext uri="{FF2B5EF4-FFF2-40B4-BE49-F238E27FC236}">
                <a16:creationId xmlns:a16="http://schemas.microsoft.com/office/drawing/2014/main" id="{2F2E348F-5D20-34C7-66EE-8083DD31880D}"/>
              </a:ext>
            </a:extLst>
          </p:cNvPr>
          <p:cNvGrpSpPr/>
          <p:nvPr/>
        </p:nvGrpSpPr>
        <p:grpSpPr>
          <a:xfrm>
            <a:off x="827349" y="1169670"/>
            <a:ext cx="3405561" cy="2956560"/>
            <a:chOff x="827349" y="1169670"/>
            <a:chExt cx="3405561" cy="2956560"/>
          </a:xfrm>
        </p:grpSpPr>
        <p:graphicFrame>
          <p:nvGraphicFramePr>
            <p:cNvPr id="7" name="图表 6"/>
            <p:cNvGraphicFramePr/>
            <p:nvPr>
              <p:extLst>
                <p:ext uri="{D42A27DB-BD31-4B8C-83A1-F6EECF244321}">
                  <p14:modId xmlns:p14="http://schemas.microsoft.com/office/powerpoint/2010/main" val="1329152869"/>
                </p:ext>
              </p:extLst>
            </p:nvPr>
          </p:nvGraphicFramePr>
          <p:xfrm>
            <a:off x="1247775" y="1169670"/>
            <a:ext cx="2985135" cy="2956560"/>
          </p:xfrm>
          <a:graphic>
            <a:graphicData uri="http://schemas.openxmlformats.org/drawingml/2006/chart">
              <c:chart xmlns:c="http://schemas.openxmlformats.org/drawingml/2006/chart" xmlns:r="http://schemas.openxmlformats.org/officeDocument/2006/relationships" r:id="rId16"/>
            </a:graphicData>
          </a:graphic>
        </p:graphicFrame>
        <p:grpSp>
          <p:nvGrpSpPr>
            <p:cNvPr id="14" name="组合 13">
              <a:extLst>
                <a:ext uri="{FF2B5EF4-FFF2-40B4-BE49-F238E27FC236}">
                  <a16:creationId xmlns:a16="http://schemas.microsoft.com/office/drawing/2014/main" id="{3F4CC7CE-1A79-392C-BD32-A1A62854DF95}"/>
                </a:ext>
              </a:extLst>
            </p:cNvPr>
            <p:cNvGrpSpPr/>
            <p:nvPr/>
          </p:nvGrpSpPr>
          <p:grpSpPr>
            <a:xfrm>
              <a:off x="827349" y="1876440"/>
              <a:ext cx="641461" cy="1478601"/>
              <a:chOff x="827349" y="1876440"/>
              <a:chExt cx="641461" cy="1478601"/>
            </a:xfrm>
          </p:grpSpPr>
          <p:sp>
            <p:nvSpPr>
              <p:cNvPr id="12" name="矩形: 圆角 11">
                <a:extLst>
                  <a:ext uri="{FF2B5EF4-FFF2-40B4-BE49-F238E27FC236}">
                    <a16:creationId xmlns:a16="http://schemas.microsoft.com/office/drawing/2014/main" id="{A2576223-7826-94F9-CF03-6FC343A906FB}"/>
                  </a:ext>
                </a:extLst>
              </p:cNvPr>
              <p:cNvSpPr/>
              <p:nvPr/>
            </p:nvSpPr>
            <p:spPr>
              <a:xfrm>
                <a:off x="827349" y="1876440"/>
                <a:ext cx="641461" cy="1478601"/>
              </a:xfrm>
              <a:prstGeom prst="roundRect">
                <a:avLst/>
              </a:prstGeom>
              <a:gradFill>
                <a:gsLst>
                  <a:gs pos="0">
                    <a:srgbClr val="C8ACF6"/>
                  </a:gs>
                  <a:gs pos="100000">
                    <a:schemeClr val="accent1">
                      <a:lumMod val="60000"/>
                      <a:lumOff val="40000"/>
                    </a:scheme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68"/>
              <p:cNvSpPr/>
              <p:nvPr>
                <p:custDataLst>
                  <p:tags r:id="rId3"/>
                </p:custDataLst>
              </p:nvPr>
            </p:nvSpPr>
            <p:spPr bwMode="auto">
              <a:xfrm>
                <a:off x="940435" y="1967230"/>
                <a:ext cx="447040" cy="13234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rtlCol="0">
                <a:spAutoFit/>
              </a:bodyPr>
              <a:lstStyle/>
              <a:p>
                <a:r>
                  <a:rPr lang="zh-CN" altLang="en-US" sz="1600" b="1" kern="2000" dirty="0">
                    <a:solidFill>
                      <a:schemeClr val="bg1"/>
                    </a:solidFill>
                    <a:latin typeface="微软雅黑" panose="020B0503020204020204" pitchFamily="34" charset="-122"/>
                    <a:ea typeface="微软雅黑" panose="020B0503020204020204" pitchFamily="34" charset="-122"/>
                    <a:sym typeface="Bebas Neue" charset="0"/>
                  </a:rPr>
                  <a:t>软硬件资源</a:t>
                </a:r>
              </a:p>
            </p:txBody>
          </p:sp>
        </p:grpSp>
      </p:grpSp>
      <p:grpSp>
        <p:nvGrpSpPr>
          <p:cNvPr id="27" name="组合 26">
            <a:extLst>
              <a:ext uri="{FF2B5EF4-FFF2-40B4-BE49-F238E27FC236}">
                <a16:creationId xmlns:a16="http://schemas.microsoft.com/office/drawing/2014/main" id="{0A7BC43E-8D71-D11E-AC66-35CD2B9F74CC}"/>
              </a:ext>
            </a:extLst>
          </p:cNvPr>
          <p:cNvGrpSpPr/>
          <p:nvPr/>
        </p:nvGrpSpPr>
        <p:grpSpPr>
          <a:xfrm>
            <a:off x="824974" y="3622675"/>
            <a:ext cx="3407936" cy="2956560"/>
            <a:chOff x="824974" y="3622675"/>
            <a:chExt cx="3407936" cy="2956560"/>
          </a:xfrm>
        </p:grpSpPr>
        <p:graphicFrame>
          <p:nvGraphicFramePr>
            <p:cNvPr id="4" name="图表 3"/>
            <p:cNvGraphicFramePr/>
            <p:nvPr>
              <p:custDataLst>
                <p:tags r:id="rId1"/>
              </p:custDataLst>
              <p:extLst>
                <p:ext uri="{D42A27DB-BD31-4B8C-83A1-F6EECF244321}">
                  <p14:modId xmlns:p14="http://schemas.microsoft.com/office/powerpoint/2010/main" val="612567469"/>
                </p:ext>
              </p:extLst>
            </p:nvPr>
          </p:nvGraphicFramePr>
          <p:xfrm>
            <a:off x="1247775" y="3622675"/>
            <a:ext cx="2985135" cy="2956560"/>
          </p:xfrm>
          <a:graphic>
            <a:graphicData uri="http://schemas.openxmlformats.org/drawingml/2006/chart">
              <c:chart xmlns:c="http://schemas.openxmlformats.org/drawingml/2006/chart" xmlns:r="http://schemas.openxmlformats.org/officeDocument/2006/relationships" r:id="rId17"/>
            </a:graphicData>
          </a:graphic>
        </p:graphicFrame>
        <p:grpSp>
          <p:nvGrpSpPr>
            <p:cNvPr id="17" name="组合 16">
              <a:extLst>
                <a:ext uri="{FF2B5EF4-FFF2-40B4-BE49-F238E27FC236}">
                  <a16:creationId xmlns:a16="http://schemas.microsoft.com/office/drawing/2014/main" id="{60FAFDFC-652B-7A0F-E210-F1EE4BF705C2}"/>
                </a:ext>
              </a:extLst>
            </p:cNvPr>
            <p:cNvGrpSpPr/>
            <p:nvPr/>
          </p:nvGrpSpPr>
          <p:grpSpPr>
            <a:xfrm>
              <a:off x="824974" y="4288867"/>
              <a:ext cx="641461" cy="1478601"/>
              <a:chOff x="824974" y="4288867"/>
              <a:chExt cx="641461" cy="1478601"/>
            </a:xfrm>
          </p:grpSpPr>
          <p:sp>
            <p:nvSpPr>
              <p:cNvPr id="16" name="矩形: 圆角 15">
                <a:extLst>
                  <a:ext uri="{FF2B5EF4-FFF2-40B4-BE49-F238E27FC236}">
                    <a16:creationId xmlns:a16="http://schemas.microsoft.com/office/drawing/2014/main" id="{EB1F1FFC-9A45-FE3D-3476-7ECE5B869FB8}"/>
                  </a:ext>
                </a:extLst>
              </p:cNvPr>
              <p:cNvSpPr/>
              <p:nvPr/>
            </p:nvSpPr>
            <p:spPr>
              <a:xfrm>
                <a:off x="824974" y="4288867"/>
                <a:ext cx="641461" cy="1478601"/>
              </a:xfrm>
              <a:prstGeom prst="roundRect">
                <a:avLst/>
              </a:prstGeom>
              <a:gradFill>
                <a:gsLst>
                  <a:gs pos="0">
                    <a:srgbClr val="C8ACF6"/>
                  </a:gs>
                  <a:gs pos="100000">
                    <a:schemeClr val="accent1">
                      <a:lumMod val="60000"/>
                      <a:lumOff val="40000"/>
                    </a:scheme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68"/>
              <p:cNvSpPr/>
              <p:nvPr>
                <p:custDataLst>
                  <p:tags r:id="rId2"/>
                </p:custDataLst>
              </p:nvPr>
            </p:nvSpPr>
            <p:spPr bwMode="auto">
              <a:xfrm>
                <a:off x="956310" y="4521893"/>
                <a:ext cx="415290"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rtlCol="0">
                <a:spAutoFit/>
              </a:bodyPr>
              <a:lstStyle/>
              <a:p>
                <a:r>
                  <a:rPr lang="zh-CN" altLang="en-US" sz="1600" b="1" kern="2000" dirty="0">
                    <a:solidFill>
                      <a:schemeClr val="bg1"/>
                    </a:solidFill>
                    <a:latin typeface="微软雅黑" panose="020B0503020204020204" pitchFamily="34" charset="-122"/>
                    <a:ea typeface="微软雅黑" panose="020B0503020204020204" pitchFamily="34" charset="-122"/>
                    <a:sym typeface="Bebas Neue" charset="0"/>
                  </a:rPr>
                  <a:t>人力成本</a:t>
                </a:r>
              </a:p>
            </p:txBody>
          </p:sp>
        </p:grpSp>
      </p:grpSp>
      <p:cxnSp>
        <p:nvCxnSpPr>
          <p:cNvPr id="11" name="直接连接符 10">
            <a:extLst>
              <a:ext uri="{FF2B5EF4-FFF2-40B4-BE49-F238E27FC236}">
                <a16:creationId xmlns:a16="http://schemas.microsoft.com/office/drawing/2014/main" id="{60B03A97-436E-6C30-9D34-4A37E73CC3F3}"/>
              </a:ext>
            </a:extLst>
          </p:cNvPr>
          <p:cNvCxnSpPr/>
          <p:nvPr/>
        </p:nvCxnSpPr>
        <p:spPr>
          <a:xfrm>
            <a:off x="4227830" y="1697990"/>
            <a:ext cx="5080" cy="4354195"/>
          </a:xfrm>
          <a:prstGeom prst="line">
            <a:avLst/>
          </a:prstGeom>
          <a:ln w="28575" cmpd="sng">
            <a:solidFill>
              <a:srgbClr val="C8ACF6"/>
            </a:solidFill>
            <a:prstDash val="dash"/>
            <a:headEnd type="oval" w="med" len="med"/>
            <a:tailEnd type="oval" w="med" len="med"/>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par>
                                <p:cTn id="8" presetID="8" presetClass="entr" presetSubtype="16" fill="hold" grpId="0" nodeType="withEffect">
                                  <p:stCondLst>
                                    <p:cond delay="0"/>
                                  </p:stCondLst>
                                  <p:childTnLst>
                                    <p:set>
                                      <p:cBhvr>
                                        <p:cTn id="9" dur="1000" fill="hold">
                                          <p:stCondLst>
                                            <p:cond delay="0"/>
                                          </p:stCondLst>
                                        </p:cTn>
                                        <p:tgtEl>
                                          <p:spTgt spid="20"/>
                                        </p:tgtEl>
                                        <p:attrNameLst>
                                          <p:attrName>style.visibility</p:attrName>
                                        </p:attrNameLst>
                                      </p:cBhvr>
                                      <p:to>
                                        <p:strVal val="visible"/>
                                      </p:to>
                                    </p:set>
                                    <p:animEffect transition="in" filter="diamond(in)">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circle(in)">
                                      <p:cBhvr>
                                        <p:cTn id="15" dur="20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circle(in)">
                                      <p:cBhvr>
                                        <p:cTn id="20" dur="20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par>
                          <p:cTn id="26" fill="hold">
                            <p:stCondLst>
                              <p:cond delay="1000"/>
                            </p:stCondLst>
                            <p:childTnLst>
                              <p:par>
                                <p:cTn id="27" presetID="8" presetClass="entr" presetSubtype="16" fill="hold" nodeType="afterEffect">
                                  <p:stCondLst>
                                    <p:cond delay="0"/>
                                  </p:stCondLst>
                                  <p:childTnLst>
                                    <p:set>
                                      <p:cBhvr>
                                        <p:cTn id="28" dur="1000" fill="hold">
                                          <p:stCondLst>
                                            <p:cond delay="0"/>
                                          </p:stCondLst>
                                        </p:cTn>
                                        <p:tgtEl>
                                          <p:spTgt spid="25"/>
                                        </p:tgtEl>
                                        <p:attrNameLst>
                                          <p:attrName>style.visibility</p:attrName>
                                        </p:attrNameLst>
                                      </p:cBhvr>
                                      <p:to>
                                        <p:strVal val="visible"/>
                                      </p:to>
                                    </p:set>
                                    <p:animEffect transition="in" filter="diamond(in)">
                                      <p:cBhvr>
                                        <p:cTn id="29" dur="1000"/>
                                        <p:tgtEl>
                                          <p:spTgt spid="25"/>
                                        </p:tgtEl>
                                      </p:cBhvr>
                                    </p:animEffect>
                                  </p:childTnLst>
                                </p:cTn>
                              </p:par>
                              <p:par>
                                <p:cTn id="30" presetID="8" presetClass="entr" presetSubtype="16" fill="hold" nodeType="withEffect">
                                  <p:stCondLst>
                                    <p:cond delay="0"/>
                                  </p:stCondLst>
                                  <p:childTnLst>
                                    <p:set>
                                      <p:cBhvr>
                                        <p:cTn id="31" dur="1000" fill="hold">
                                          <p:stCondLst>
                                            <p:cond delay="0"/>
                                          </p:stCondLst>
                                        </p:cTn>
                                        <p:tgtEl>
                                          <p:spTgt spid="26"/>
                                        </p:tgtEl>
                                        <p:attrNameLst>
                                          <p:attrName>style.visibility</p:attrName>
                                        </p:attrNameLst>
                                      </p:cBhvr>
                                      <p:to>
                                        <p:strVal val="visible"/>
                                      </p:to>
                                    </p:set>
                                    <p:animEffect transition="in" filter="diamond(in)">
                                      <p:cBhvr>
                                        <p:cTn id="32" dur="1000"/>
                                        <p:tgtEl>
                                          <p:spTgt spid="26"/>
                                        </p:tgtEl>
                                      </p:cBhvr>
                                    </p:animEffect>
                                  </p:childTnLst>
                                </p:cTn>
                              </p:par>
                            </p:childTnLst>
                          </p:cTn>
                        </p:par>
                        <p:par>
                          <p:cTn id="33" fill="hold">
                            <p:stCondLst>
                              <p:cond delay="2000"/>
                            </p:stCondLst>
                            <p:childTnLst>
                              <p:par>
                                <p:cTn id="34" presetID="14" presetClass="entr" presetSubtype="10" fill="hold" grpId="0" nodeType="afterEffect">
                                  <p:stCondLst>
                                    <p:cond delay="0"/>
                                  </p:stCondLst>
                                  <p:childTnLst>
                                    <p:set>
                                      <p:cBhvr>
                                        <p:cTn id="35" dur="1000" fill="hold">
                                          <p:stCondLst>
                                            <p:cond delay="0"/>
                                          </p:stCondLst>
                                        </p:cTn>
                                        <p:tgtEl>
                                          <p:spTgt spid="13"/>
                                        </p:tgtEl>
                                        <p:attrNameLst>
                                          <p:attrName>style.visibility</p:attrName>
                                        </p:attrNameLst>
                                      </p:cBhvr>
                                      <p:to>
                                        <p:strVal val="visible"/>
                                      </p:to>
                                    </p:set>
                                    <p:animEffect transition="in" filter="randombar(horizontal)">
                                      <p:cBhvr>
                                        <p:cTn id="36" dur="1000"/>
                                        <p:tgtEl>
                                          <p:spTgt spid="13"/>
                                        </p:tgtEl>
                                      </p:cBhvr>
                                    </p:animEffect>
                                  </p:childTnLst>
                                </p:cTn>
                              </p:par>
                              <p:par>
                                <p:cTn id="37" presetID="14" presetClass="entr" presetSubtype="10" fill="hold" grpId="0" nodeType="withEffect">
                                  <p:stCondLst>
                                    <p:cond delay="0"/>
                                  </p:stCondLst>
                                  <p:childTnLst>
                                    <p:set>
                                      <p:cBhvr>
                                        <p:cTn id="38" dur="1000" fill="hold">
                                          <p:stCondLst>
                                            <p:cond delay="0"/>
                                          </p:stCondLst>
                                        </p:cTn>
                                        <p:tgtEl>
                                          <p:spTgt spid="9"/>
                                        </p:tgtEl>
                                        <p:attrNameLst>
                                          <p:attrName>style.visibility</p:attrName>
                                        </p:attrNameLst>
                                      </p:cBhvr>
                                      <p:to>
                                        <p:strVal val="visible"/>
                                      </p:to>
                                    </p:set>
                                    <p:animEffect transition="in" filter="randombar(horizontal)">
                                      <p:cBhvr>
                                        <p:cTn id="39" dur="1000"/>
                                        <p:tgtEl>
                                          <p:spTgt spid="9"/>
                                        </p:tgtEl>
                                      </p:cBhvr>
                                    </p:animEffect>
                                  </p:childTnLst>
                                </p:cTn>
                              </p:par>
                            </p:childTnLst>
                          </p:cTn>
                        </p:par>
                        <p:par>
                          <p:cTn id="40" fill="hold">
                            <p:stCondLst>
                              <p:cond delay="3000"/>
                            </p:stCondLst>
                            <p:childTnLst>
                              <p:par>
                                <p:cTn id="41" presetID="13" presetClass="entr" presetSubtype="16" fill="hold" nodeType="afterEffect">
                                  <p:stCondLst>
                                    <p:cond delay="0"/>
                                  </p:stCondLst>
                                  <p:childTnLst>
                                    <p:set>
                                      <p:cBhvr>
                                        <p:cTn id="42" dur="1000" fill="hold">
                                          <p:stCondLst>
                                            <p:cond delay="0"/>
                                          </p:stCondLst>
                                        </p:cTn>
                                        <p:tgtEl>
                                          <p:spTgt spid="5"/>
                                        </p:tgtEl>
                                        <p:attrNameLst>
                                          <p:attrName>style.visibility</p:attrName>
                                        </p:attrNameLst>
                                      </p:cBhvr>
                                      <p:to>
                                        <p:strVal val="visible"/>
                                      </p:to>
                                    </p:set>
                                    <p:animEffect transition="in" filter="plus(in)">
                                      <p:cBhvr>
                                        <p:cTn id="43" dur="1000"/>
                                        <p:tgtEl>
                                          <p:spTgt spid="5"/>
                                        </p:tgtEl>
                                      </p:cBhvr>
                                    </p:animEffect>
                                  </p:childTnLst>
                                </p:cTn>
                              </p:par>
                              <p:par>
                                <p:cTn id="44" presetID="13" presetClass="entr" presetSubtype="16" fill="hold" nodeType="withEffect">
                                  <p:stCondLst>
                                    <p:cond delay="0"/>
                                  </p:stCondLst>
                                  <p:childTnLst>
                                    <p:set>
                                      <p:cBhvr>
                                        <p:cTn id="45" dur="1000" fill="hold">
                                          <p:stCondLst>
                                            <p:cond delay="0"/>
                                          </p:stCondLst>
                                        </p:cTn>
                                        <p:tgtEl>
                                          <p:spTgt spid="3"/>
                                        </p:tgtEl>
                                        <p:attrNameLst>
                                          <p:attrName>style.visibility</p:attrName>
                                        </p:attrNameLst>
                                      </p:cBhvr>
                                      <p:to>
                                        <p:strVal val="visible"/>
                                      </p:to>
                                    </p:set>
                                    <p:animEffect transition="in" filter="plus(in)">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2" grpId="0"/>
      <p:bldP spid="20" grpId="0"/>
      <p:bldGraphic spid="7" grpId="0">
        <p:bldSub>
          <a:bldChart bld="category"/>
        </p:bldSub>
      </p:bldGraphic>
      <p:bldGraphic spid="4" grpId="0">
        <p:bldSub>
          <a:bldChart bld="category"/>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4"/>
          <a:srcRect l="55049" t="8343" r="10600" b="47643"/>
          <a:stretch>
            <a:fillRect/>
          </a:stretch>
        </p:blipFill>
        <p:spPr>
          <a:xfrm>
            <a:off x="8534341" y="-11715"/>
            <a:ext cx="3657659" cy="3632233"/>
          </a:xfrm>
          <a:prstGeom prst="rect">
            <a:avLst/>
          </a:prstGeom>
        </p:spPr>
      </p:pic>
      <p:pic>
        <p:nvPicPr>
          <p:cNvPr id="3" name="图片 2"/>
          <p:cNvPicPr>
            <a:picLocks noChangeAspect="1"/>
          </p:cNvPicPr>
          <p:nvPr/>
        </p:nvPicPr>
        <p:blipFill rotWithShape="1">
          <a:blip r:embed="rId4"/>
          <a:srcRect t="28579" r="39927"/>
          <a:stretch>
            <a:fillRect/>
          </a:stretch>
        </p:blipFill>
        <p:spPr>
          <a:xfrm>
            <a:off x="-2520674" y="2277979"/>
            <a:ext cx="7557896" cy="6963934"/>
          </a:xfrm>
          <a:prstGeom prst="rect">
            <a:avLst/>
          </a:prstGeom>
        </p:spPr>
      </p:pic>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434162" y="452627"/>
            <a:ext cx="506250" cy="697500"/>
          </a:xfrm>
          <a:prstGeom prst="rect">
            <a:avLst/>
          </a:prstGeom>
        </p:spPr>
      </p:pic>
      <p:pic>
        <p:nvPicPr>
          <p:cNvPr id="11" name="图片 10"/>
          <p:cNvPicPr>
            <a:picLocks noChangeAspect="1"/>
          </p:cNvPicPr>
          <p:nvPr/>
        </p:nvPicPr>
        <p:blipFill>
          <a:blip r:embed="rId6"/>
          <a:stretch>
            <a:fillRect/>
          </a:stretch>
        </p:blipFill>
        <p:spPr>
          <a:xfrm>
            <a:off x="4250348" y="452627"/>
            <a:ext cx="7496857" cy="5724889"/>
          </a:xfrm>
          <a:prstGeom prst="rect">
            <a:avLst/>
          </a:prstGeom>
        </p:spPr>
      </p:pic>
      <p:sp>
        <p:nvSpPr>
          <p:cNvPr id="13" name="PA_库_文本框 12"/>
          <p:cNvSpPr txBox="1"/>
          <p:nvPr>
            <p:custDataLst>
              <p:tags r:id="rId1"/>
            </p:custDataLst>
          </p:nvPr>
        </p:nvSpPr>
        <p:spPr>
          <a:xfrm>
            <a:off x="1141730" y="2753360"/>
            <a:ext cx="3207385" cy="1123950"/>
          </a:xfrm>
          <a:prstGeom prst="rect">
            <a:avLst/>
          </a:prstGeom>
          <a:noFill/>
        </p:spPr>
        <p:txBody>
          <a:bodyPr wrap="none" rtlCol="0">
            <a:noAutofit/>
          </a:bodyPr>
          <a:lstStyle/>
          <a:p>
            <a:r>
              <a:rPr lang="en-US" altLang="zh-CN" sz="72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THANKS</a:t>
            </a:r>
            <a:r>
              <a:rPr lang="zh-CN" altLang="en-US" sz="72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a:t>
            </a:r>
          </a:p>
        </p:txBody>
      </p:sp>
      <p:pic>
        <p:nvPicPr>
          <p:cNvPr id="4" name="图片 3"/>
          <p:cNvPicPr>
            <a:picLocks noChangeAspect="1"/>
          </p:cNvPicPr>
          <p:nvPr/>
        </p:nvPicPr>
        <p:blipFill>
          <a:blip r:embed="rId7"/>
          <a:stretch>
            <a:fillRect/>
          </a:stretch>
        </p:blipFill>
        <p:spPr>
          <a:xfrm>
            <a:off x="4887690" y="547570"/>
            <a:ext cx="6637501" cy="5535001"/>
          </a:xfrm>
          <a:prstGeom prst="rect">
            <a:avLst/>
          </a:prstGeom>
        </p:spPr>
      </p:pic>
      <p:grpSp>
        <p:nvGrpSpPr>
          <p:cNvPr id="5" name="组合 4">
            <a:extLst>
              <a:ext uri="{FF2B5EF4-FFF2-40B4-BE49-F238E27FC236}">
                <a16:creationId xmlns:a16="http://schemas.microsoft.com/office/drawing/2014/main" id="{7902523A-515F-BC30-3256-0D7E71F81111}"/>
              </a:ext>
            </a:extLst>
          </p:cNvPr>
          <p:cNvGrpSpPr/>
          <p:nvPr/>
        </p:nvGrpSpPr>
        <p:grpSpPr>
          <a:xfrm>
            <a:off x="1258274" y="4414423"/>
            <a:ext cx="3283636" cy="858632"/>
            <a:chOff x="6879508" y="4329861"/>
            <a:chExt cx="3283636" cy="858632"/>
          </a:xfrm>
        </p:grpSpPr>
        <p:sp>
          <p:nvSpPr>
            <p:cNvPr id="6" name="Globally administrate client-focused meta…">
              <a:extLst>
                <a:ext uri="{FF2B5EF4-FFF2-40B4-BE49-F238E27FC236}">
                  <a16:creationId xmlns:a16="http://schemas.microsoft.com/office/drawing/2014/main" id="{66FF66F2-D866-03AF-5F37-F0EEC81C00D7}"/>
                </a:ext>
              </a:extLst>
            </p:cNvPr>
            <p:cNvSpPr txBox="1"/>
            <p:nvPr/>
          </p:nvSpPr>
          <p:spPr>
            <a:xfrm>
              <a:off x="6879508" y="4508874"/>
              <a:ext cx="3283636" cy="3299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sz="1800" b="0">
                  <a:solidFill>
                    <a:srgbClr val="677180"/>
                  </a:solidFill>
                  <a:latin typeface="Aileron Light"/>
                  <a:ea typeface="Aileron Light"/>
                  <a:cs typeface="Aileron Light"/>
                  <a:sym typeface="Aileron Light"/>
                </a:defRPr>
              </a:pPr>
              <a:r>
                <a:rPr lang="zh-CN" altLang="en-US" sz="1600" b="1" dirty="0"/>
                <a:t>汇报人：软工管 </a:t>
              </a:r>
              <a:r>
                <a:rPr lang="en-US" altLang="zh-CN" sz="1600" b="1" dirty="0"/>
                <a:t>G04 </a:t>
              </a:r>
              <a:r>
                <a:rPr lang="zh-CN" altLang="en-US" sz="1600" b="1" dirty="0"/>
                <a:t>小组</a:t>
              </a:r>
              <a:endParaRPr lang="en-US" altLang="zh-CN" sz="1600" b="1" dirty="0"/>
            </a:p>
          </p:txBody>
        </p:sp>
        <p:sp>
          <p:nvSpPr>
            <p:cNvPr id="7" name="Line">
              <a:extLst>
                <a:ext uri="{FF2B5EF4-FFF2-40B4-BE49-F238E27FC236}">
                  <a16:creationId xmlns:a16="http://schemas.microsoft.com/office/drawing/2014/main" id="{C0A9AC11-B3F3-5B31-8089-0E2C9CCDE383}"/>
                </a:ext>
              </a:extLst>
            </p:cNvPr>
            <p:cNvSpPr/>
            <p:nvPr/>
          </p:nvSpPr>
          <p:spPr>
            <a:xfrm>
              <a:off x="6904631" y="4329861"/>
              <a:ext cx="2612204" cy="0"/>
            </a:xfrm>
            <a:prstGeom prst="line">
              <a:avLst/>
            </a:prstGeom>
            <a:noFill/>
            <a:ln w="12700" cap="flat">
              <a:solidFill>
                <a:schemeClr val="accent3">
                  <a:lumMod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Globally administrate client-focused meta…">
              <a:extLst>
                <a:ext uri="{FF2B5EF4-FFF2-40B4-BE49-F238E27FC236}">
                  <a16:creationId xmlns:a16="http://schemas.microsoft.com/office/drawing/2014/main" id="{A34415EF-C406-CAA1-9715-B0BDA8DF176A}"/>
                </a:ext>
              </a:extLst>
            </p:cNvPr>
            <p:cNvSpPr txBox="1"/>
            <p:nvPr/>
          </p:nvSpPr>
          <p:spPr>
            <a:xfrm>
              <a:off x="6879508" y="4857377"/>
              <a:ext cx="3283636" cy="3311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sz="1800" b="0">
                  <a:solidFill>
                    <a:srgbClr val="677180"/>
                  </a:solidFill>
                  <a:latin typeface="Aileron Light"/>
                  <a:ea typeface="Aileron Light"/>
                  <a:cs typeface="Aileron Light"/>
                  <a:sym typeface="Aileron Light"/>
                </a:defRPr>
              </a:pPr>
              <a:r>
                <a:rPr lang="en-US" altLang="zh-CN" sz="1600" b="1" dirty="0">
                  <a:latin typeface="Aileron Light"/>
                </a:rPr>
                <a:t>2023. 11. 1</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7223384-FB78-4A6C-83B1-D39E73B49EB8}"/>
              </a:ext>
            </a:extLst>
          </p:cNvPr>
          <p:cNvGrpSpPr/>
          <p:nvPr/>
        </p:nvGrpSpPr>
        <p:grpSpPr>
          <a:xfrm>
            <a:off x="-1497173" y="-126523"/>
            <a:ext cx="13689173" cy="7973912"/>
            <a:chOff x="-1483606" y="-172049"/>
            <a:chExt cx="13689173" cy="7973912"/>
          </a:xfrm>
        </p:grpSpPr>
        <p:pic>
          <p:nvPicPr>
            <p:cNvPr id="56" name="图片 55">
              <a:extLst>
                <a:ext uri="{FF2B5EF4-FFF2-40B4-BE49-F238E27FC236}">
                  <a16:creationId xmlns:a16="http://schemas.microsoft.com/office/drawing/2014/main" id="{8617EC5B-82F5-4E98-B6FA-C5ED0EE06A19}"/>
                </a:ext>
              </a:extLst>
            </p:cNvPr>
            <p:cNvPicPr>
              <a:picLocks noChangeAspect="1"/>
            </p:cNvPicPr>
            <p:nvPr/>
          </p:nvPicPr>
          <p:blipFill rotWithShape="1">
            <a:blip r:embed="rId3"/>
            <a:srcRect l="61479" t="5377" r="12619" b="53683"/>
            <a:stretch/>
          </p:blipFill>
          <p:spPr>
            <a:xfrm>
              <a:off x="8847136" y="-172049"/>
              <a:ext cx="3358431" cy="3647223"/>
            </a:xfrm>
            <a:prstGeom prst="rect">
              <a:avLst/>
            </a:prstGeom>
          </p:spPr>
        </p:pic>
        <p:pic>
          <p:nvPicPr>
            <p:cNvPr id="57" name="图片 56">
              <a:extLst>
                <a:ext uri="{FF2B5EF4-FFF2-40B4-BE49-F238E27FC236}">
                  <a16:creationId xmlns:a16="http://schemas.microsoft.com/office/drawing/2014/main" id="{E9B16ECD-435B-4EC7-9681-D07150B57CB9}"/>
                </a:ext>
              </a:extLst>
            </p:cNvPr>
            <p:cNvPicPr>
              <a:picLocks noChangeAspect="1"/>
            </p:cNvPicPr>
            <p:nvPr/>
          </p:nvPicPr>
          <p:blipFill rotWithShape="1">
            <a:blip r:embed="rId3"/>
            <a:srcRect t="41932" r="42931"/>
            <a:stretch/>
          </p:blipFill>
          <p:spPr>
            <a:xfrm>
              <a:off x="-1483606" y="2628849"/>
              <a:ext cx="7399718" cy="5173014"/>
            </a:xfrm>
            <a:prstGeom prst="rect">
              <a:avLst/>
            </a:prstGeom>
          </p:spPr>
        </p:pic>
        <p:sp>
          <p:nvSpPr>
            <p:cNvPr id="58" name="矩形 57">
              <a:extLst>
                <a:ext uri="{FF2B5EF4-FFF2-40B4-BE49-F238E27FC236}">
                  <a16:creationId xmlns:a16="http://schemas.microsoft.com/office/drawing/2014/main" id="{9EA8D746-A21E-4EFA-A202-123C2D7F8961}"/>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9" name="图片 58">
              <a:extLst>
                <a:ext uri="{FF2B5EF4-FFF2-40B4-BE49-F238E27FC236}">
                  <a16:creationId xmlns:a16="http://schemas.microsoft.com/office/drawing/2014/main" id="{6950EBD8-09EF-4F24-9F0F-86E8E42C3E65}"/>
                </a:ext>
              </a:extLst>
            </p:cNvPr>
            <p:cNvPicPr>
              <a:picLocks noChangeAspect="1"/>
            </p:cNvPicPr>
            <p:nvPr/>
          </p:nvPicPr>
          <p:blipFill>
            <a:blip r:embed="rId4"/>
            <a:stretch>
              <a:fillRect/>
            </a:stretch>
          </p:blipFill>
          <p:spPr>
            <a:xfrm>
              <a:off x="434162" y="452627"/>
              <a:ext cx="506250" cy="697500"/>
            </a:xfrm>
            <a:prstGeom prst="rect">
              <a:avLst/>
            </a:prstGeom>
          </p:spPr>
        </p:pic>
      </p:grpSp>
      <p:sp>
        <p:nvSpPr>
          <p:cNvPr id="31" name="Title 1"/>
          <p:cNvSpPr txBox="1">
            <a:spLocks/>
          </p:cNvSpPr>
          <p:nvPr/>
        </p:nvSpPr>
        <p:spPr>
          <a:xfrm>
            <a:off x="4875400" y="423387"/>
            <a:ext cx="224763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Aft>
                <a:spcPts val="600"/>
              </a:spcAft>
            </a:pPr>
            <a:r>
              <a:rPr lang="zh-CN" altLang="en-US" sz="3600" b="1" dirty="0">
                <a:gradFill>
                  <a:gsLst>
                    <a:gs pos="0">
                      <a:srgbClr val="C048E3"/>
                    </a:gs>
                    <a:gs pos="100000">
                      <a:srgbClr val="005DFF"/>
                    </a:gs>
                  </a:gsLst>
                  <a:lin ang="0" scaled="0"/>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cs typeface="+mn-cs"/>
              </a:rPr>
              <a:t>选题理由</a:t>
            </a:r>
            <a:endParaRPr lang="en-US" altLang="zh-CN" sz="3600" b="1" dirty="0">
              <a:gradFill>
                <a:gsLst>
                  <a:gs pos="0">
                    <a:srgbClr val="C048E3"/>
                  </a:gs>
                  <a:gs pos="100000">
                    <a:srgbClr val="005DFF"/>
                  </a:gs>
                </a:gsLst>
                <a:lin ang="0" scaled="0"/>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cs typeface="+mn-cs"/>
            </a:endParaRPr>
          </a:p>
        </p:txBody>
      </p:sp>
      <p:sp>
        <p:nvSpPr>
          <p:cNvPr id="32" name="TextBox 3"/>
          <p:cNvSpPr txBox="1"/>
          <p:nvPr/>
        </p:nvSpPr>
        <p:spPr>
          <a:xfrm>
            <a:off x="3823532" y="1183512"/>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How the project is begin</a:t>
            </a:r>
            <a:r>
              <a:rPr lang="zh-CN" altLang="en-US" sz="1400" dirty="0">
                <a:solidFill>
                  <a:schemeClr val="accent4"/>
                </a:solidFill>
                <a:latin typeface="Arial" panose="020B0604020202020204" pitchFamily="34" charset="0"/>
                <a:cs typeface="Arial" panose="020B0604020202020204" pitchFamily="34" charset="0"/>
              </a:rPr>
              <a:t>？</a:t>
            </a:r>
          </a:p>
        </p:txBody>
      </p:sp>
      <p:grpSp>
        <p:nvGrpSpPr>
          <p:cNvPr id="12" name="组合 11">
            <a:extLst>
              <a:ext uri="{FF2B5EF4-FFF2-40B4-BE49-F238E27FC236}">
                <a16:creationId xmlns:a16="http://schemas.microsoft.com/office/drawing/2014/main" id="{FDC924B6-C806-1ACA-C3DF-F6DDF0145D60}"/>
              </a:ext>
            </a:extLst>
          </p:cNvPr>
          <p:cNvGrpSpPr/>
          <p:nvPr/>
        </p:nvGrpSpPr>
        <p:grpSpPr>
          <a:xfrm>
            <a:off x="1424805" y="1584287"/>
            <a:ext cx="2860110" cy="4589532"/>
            <a:chOff x="1322570" y="1575944"/>
            <a:chExt cx="2860110" cy="4589532"/>
          </a:xfrm>
        </p:grpSpPr>
        <p:sp>
          <p:nvSpPr>
            <p:cNvPr id="37" name="TextBox 5"/>
            <p:cNvSpPr txBox="1"/>
            <p:nvPr/>
          </p:nvSpPr>
          <p:spPr>
            <a:xfrm>
              <a:off x="1857025" y="3814019"/>
              <a:ext cx="2031325" cy="369332"/>
            </a:xfrm>
            <a:prstGeom prst="rect">
              <a:avLst/>
            </a:prstGeom>
            <a:noFill/>
          </p:spPr>
          <p:txBody>
            <a:bodyPr wrap="none" rtlCol="0">
              <a:spAutoFit/>
            </a:bodyPr>
            <a:lstStyle/>
            <a:p>
              <a:pPr algn="ctr"/>
              <a:r>
                <a:rPr lang="zh-CN" altLang="en-US" b="1" dirty="0">
                  <a:solidFill>
                    <a:srgbClr val="C048E3"/>
                  </a:solidFill>
                  <a:latin typeface="方正清刻本悦宋简体" panose="02000000000000000000" pitchFamily="2" charset="-122"/>
                  <a:ea typeface="方正清刻本悦宋简体" panose="02000000000000000000" pitchFamily="2" charset="-122"/>
                </a:rPr>
                <a:t>法律领域信息特点</a:t>
              </a:r>
            </a:p>
          </p:txBody>
        </p:sp>
        <p:pic>
          <p:nvPicPr>
            <p:cNvPr id="60" name="图片 59">
              <a:extLst>
                <a:ext uri="{FF2B5EF4-FFF2-40B4-BE49-F238E27FC236}">
                  <a16:creationId xmlns:a16="http://schemas.microsoft.com/office/drawing/2014/main" id="{E61BC2EE-68D6-4600-AE0D-019CD280103A}"/>
                </a:ext>
              </a:extLst>
            </p:cNvPr>
            <p:cNvPicPr>
              <a:picLocks noChangeAspect="1"/>
            </p:cNvPicPr>
            <p:nvPr/>
          </p:nvPicPr>
          <p:blipFill>
            <a:blip r:embed="rId5"/>
            <a:stretch>
              <a:fillRect/>
            </a:stretch>
          </p:blipFill>
          <p:spPr>
            <a:xfrm>
              <a:off x="1966488" y="1777192"/>
              <a:ext cx="1620000" cy="1732500"/>
            </a:xfrm>
            <a:prstGeom prst="rect">
              <a:avLst/>
            </a:prstGeom>
          </p:spPr>
        </p:pic>
        <p:sp>
          <p:nvSpPr>
            <p:cNvPr id="4" name="Rectangle 27">
              <a:extLst>
                <a:ext uri="{FF2B5EF4-FFF2-40B4-BE49-F238E27FC236}">
                  <a16:creationId xmlns:a16="http://schemas.microsoft.com/office/drawing/2014/main" id="{C3B1D605-014E-3A75-E4F3-0A82585C328A}"/>
                </a:ext>
              </a:extLst>
            </p:cNvPr>
            <p:cNvSpPr/>
            <p:nvPr/>
          </p:nvSpPr>
          <p:spPr>
            <a:xfrm>
              <a:off x="1630160" y="4368888"/>
              <a:ext cx="2485054" cy="1677382"/>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受学科特点影响，当今法律领域的信息总规模大、种类繁多（案例、条文）、更新频繁，并且篇幅重合度高。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对高频使用者而言，“其实不会缺资料，只是很难快速找到最合适的”。</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圆角 8">
              <a:extLst>
                <a:ext uri="{FF2B5EF4-FFF2-40B4-BE49-F238E27FC236}">
                  <a16:creationId xmlns:a16="http://schemas.microsoft.com/office/drawing/2014/main" id="{88149DF0-297F-C6AC-9384-625EE0C6A4B3}"/>
                </a:ext>
              </a:extLst>
            </p:cNvPr>
            <p:cNvSpPr/>
            <p:nvPr/>
          </p:nvSpPr>
          <p:spPr>
            <a:xfrm>
              <a:off x="1322570" y="1575944"/>
              <a:ext cx="2860110" cy="458953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D2298B95-FA1E-7EF7-E83B-E344D9BE9598}"/>
              </a:ext>
            </a:extLst>
          </p:cNvPr>
          <p:cNvGrpSpPr/>
          <p:nvPr/>
        </p:nvGrpSpPr>
        <p:grpSpPr>
          <a:xfrm>
            <a:off x="4652378" y="1584287"/>
            <a:ext cx="2860110" cy="4589532"/>
            <a:chOff x="4727849" y="1575944"/>
            <a:chExt cx="2860110" cy="4589532"/>
          </a:xfrm>
        </p:grpSpPr>
        <p:sp>
          <p:nvSpPr>
            <p:cNvPr id="44" name="TextBox 13"/>
            <p:cNvSpPr txBox="1"/>
            <p:nvPr/>
          </p:nvSpPr>
          <p:spPr>
            <a:xfrm>
              <a:off x="5185353" y="3818125"/>
              <a:ext cx="1819729" cy="369332"/>
            </a:xfrm>
            <a:prstGeom prst="rect">
              <a:avLst/>
            </a:prstGeom>
            <a:noFill/>
          </p:spPr>
          <p:txBody>
            <a:bodyPr wrap="none" rtlCol="0">
              <a:spAutoFit/>
            </a:bodyPr>
            <a:lstStyle/>
            <a:p>
              <a:pPr algn="ctr"/>
              <a:r>
                <a:rPr lang="en-US" altLang="zh-CN" b="1" dirty="0">
                  <a:solidFill>
                    <a:srgbClr val="C048E3"/>
                  </a:solidFill>
                  <a:latin typeface="方正清刻本悦宋简体" panose="02000000000000000000" pitchFamily="2" charset="-122"/>
                  <a:ea typeface="方正清刻本悦宋简体" panose="02000000000000000000" pitchFamily="2" charset="-122"/>
                </a:rPr>
                <a:t>AI</a:t>
              </a:r>
              <a:r>
                <a:rPr lang="zh-CN" altLang="en-US" b="1" dirty="0">
                  <a:solidFill>
                    <a:srgbClr val="C048E3"/>
                  </a:solidFill>
                  <a:latin typeface="方正清刻本悦宋简体" panose="02000000000000000000" pitchFamily="2" charset="-122"/>
                  <a:ea typeface="方正清刻本悦宋简体" panose="02000000000000000000" pitchFamily="2" charset="-122"/>
                </a:rPr>
                <a:t>蓬勃发展现状</a:t>
              </a:r>
            </a:p>
          </p:txBody>
        </p:sp>
        <p:pic>
          <p:nvPicPr>
            <p:cNvPr id="61" name="图片 60">
              <a:extLst>
                <a:ext uri="{FF2B5EF4-FFF2-40B4-BE49-F238E27FC236}">
                  <a16:creationId xmlns:a16="http://schemas.microsoft.com/office/drawing/2014/main" id="{48AD6A70-0A72-41E8-9E3C-B5311731A6BB}"/>
                </a:ext>
              </a:extLst>
            </p:cNvPr>
            <p:cNvPicPr>
              <a:picLocks noChangeAspect="1"/>
            </p:cNvPicPr>
            <p:nvPr/>
          </p:nvPicPr>
          <p:blipFill rotWithShape="1">
            <a:blip r:embed="rId6"/>
            <a:srcRect r="14055"/>
            <a:stretch/>
          </p:blipFill>
          <p:spPr>
            <a:xfrm>
              <a:off x="5285218" y="1726521"/>
              <a:ext cx="1620000" cy="2021094"/>
            </a:xfrm>
            <a:prstGeom prst="rect">
              <a:avLst/>
            </a:prstGeom>
          </p:spPr>
        </p:pic>
        <p:sp>
          <p:nvSpPr>
            <p:cNvPr id="5" name="Rectangle 27">
              <a:extLst>
                <a:ext uri="{FF2B5EF4-FFF2-40B4-BE49-F238E27FC236}">
                  <a16:creationId xmlns:a16="http://schemas.microsoft.com/office/drawing/2014/main" id="{69F18B67-AAFB-3FE3-67F3-22D364F19C01}"/>
                </a:ext>
              </a:extLst>
            </p:cNvPr>
            <p:cNvSpPr/>
            <p:nvPr/>
          </p:nvSpPr>
          <p:spPr>
            <a:xfrm>
              <a:off x="4852690" y="4368888"/>
              <a:ext cx="2610428" cy="1461939"/>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目前人工智能领域蓬勃发展，大模型训练下的系统概括能力和信息检索能力尤为突出。</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相比于常规的按有效字符匹配的传统搜索引擎，</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的内容概括和提取能力有望拓宽其功能。</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圆角 9">
              <a:extLst>
                <a:ext uri="{FF2B5EF4-FFF2-40B4-BE49-F238E27FC236}">
                  <a16:creationId xmlns:a16="http://schemas.microsoft.com/office/drawing/2014/main" id="{729269A7-6646-3583-09C1-DA81C00F1431}"/>
                </a:ext>
              </a:extLst>
            </p:cNvPr>
            <p:cNvSpPr/>
            <p:nvPr/>
          </p:nvSpPr>
          <p:spPr>
            <a:xfrm>
              <a:off x="4727849" y="1575944"/>
              <a:ext cx="2860110" cy="458953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68095334-8AAC-0BF3-A84A-1B9ACDD4AE64}"/>
              </a:ext>
            </a:extLst>
          </p:cNvPr>
          <p:cNvGrpSpPr/>
          <p:nvPr/>
        </p:nvGrpSpPr>
        <p:grpSpPr>
          <a:xfrm>
            <a:off x="7924178" y="1575944"/>
            <a:ext cx="2860110" cy="4589532"/>
            <a:chOff x="7848960" y="1575944"/>
            <a:chExt cx="2860110" cy="4589532"/>
          </a:xfrm>
        </p:grpSpPr>
        <p:sp>
          <p:nvSpPr>
            <p:cNvPr id="51" name="TextBox 19"/>
            <p:cNvSpPr txBox="1"/>
            <p:nvPr/>
          </p:nvSpPr>
          <p:spPr>
            <a:xfrm>
              <a:off x="8723005" y="3814019"/>
              <a:ext cx="1107996" cy="369332"/>
            </a:xfrm>
            <a:prstGeom prst="rect">
              <a:avLst/>
            </a:prstGeom>
            <a:noFill/>
          </p:spPr>
          <p:txBody>
            <a:bodyPr wrap="none" rtlCol="0">
              <a:spAutoFit/>
            </a:bodyPr>
            <a:lstStyle/>
            <a:p>
              <a:pPr algn="ctr"/>
              <a:r>
                <a:rPr lang="zh-CN" altLang="en-US" b="1" dirty="0">
                  <a:solidFill>
                    <a:srgbClr val="C048E3"/>
                  </a:solidFill>
                  <a:latin typeface="方正清刻本悦宋简体" panose="02000000000000000000" pitchFamily="2" charset="-122"/>
                  <a:ea typeface="方正清刻本悦宋简体" panose="02000000000000000000" pitchFamily="2" charset="-122"/>
                </a:rPr>
                <a:t>面向大众</a:t>
              </a:r>
            </a:p>
          </p:txBody>
        </p:sp>
        <p:pic>
          <p:nvPicPr>
            <p:cNvPr id="62" name="图片 61">
              <a:extLst>
                <a:ext uri="{FF2B5EF4-FFF2-40B4-BE49-F238E27FC236}">
                  <a16:creationId xmlns:a16="http://schemas.microsoft.com/office/drawing/2014/main" id="{269C6136-886B-4556-8E5E-0E9B41DA9754}"/>
                </a:ext>
              </a:extLst>
            </p:cNvPr>
            <p:cNvPicPr>
              <a:picLocks noChangeAspect="1"/>
            </p:cNvPicPr>
            <p:nvPr/>
          </p:nvPicPr>
          <p:blipFill>
            <a:blip r:embed="rId7"/>
            <a:stretch>
              <a:fillRect/>
            </a:stretch>
          </p:blipFill>
          <p:spPr>
            <a:xfrm>
              <a:off x="8615757" y="1696106"/>
              <a:ext cx="1054494" cy="2119226"/>
            </a:xfrm>
            <a:prstGeom prst="rect">
              <a:avLst/>
            </a:prstGeom>
          </p:spPr>
        </p:pic>
        <p:sp>
          <p:nvSpPr>
            <p:cNvPr id="6" name="Rectangle 27">
              <a:extLst>
                <a:ext uri="{FF2B5EF4-FFF2-40B4-BE49-F238E27FC236}">
                  <a16:creationId xmlns:a16="http://schemas.microsoft.com/office/drawing/2014/main" id="{9FBAEBCB-B681-E35C-8F0D-90C42CCD1A3D}"/>
                </a:ext>
              </a:extLst>
            </p:cNvPr>
            <p:cNvSpPr/>
            <p:nvPr/>
          </p:nvSpPr>
          <p:spPr>
            <a:xfrm>
              <a:off x="8034476" y="4368464"/>
              <a:ext cx="2485054" cy="1169551"/>
            </a:xfrm>
            <a:prstGeom prst="rect">
              <a:avLst/>
            </a:prstGeom>
          </p:spPr>
          <p:txBody>
            <a:bodyPr wrap="square">
              <a:spAutoFit/>
            </a:bodyPr>
            <a:lstStyle/>
            <a:p>
              <a:pPr algn="just">
                <a:spcAft>
                  <a:spcPts val="600"/>
                </a:spcAft>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非法律专业人士有咨询法律信息和了解法律政策的需求，不容忽视，但缺乏专业的描述能力，一般很难通过普通的搜索引擎得到满意的结果。</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圆角 10">
              <a:extLst>
                <a:ext uri="{FF2B5EF4-FFF2-40B4-BE49-F238E27FC236}">
                  <a16:creationId xmlns:a16="http://schemas.microsoft.com/office/drawing/2014/main" id="{252957C1-B3A6-900D-E75C-38AE39561F78}"/>
                </a:ext>
              </a:extLst>
            </p:cNvPr>
            <p:cNvSpPr/>
            <p:nvPr/>
          </p:nvSpPr>
          <p:spPr>
            <a:xfrm>
              <a:off x="7848960" y="1575944"/>
              <a:ext cx="2860110" cy="458953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3289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000"/>
                                        <p:tgtEl>
                                          <p:spTgt spid="13"/>
                                        </p:tgtEl>
                                      </p:cBhvr>
                                    </p:animEffect>
                                    <p:anim calcmode="lin" valueType="num">
                                      <p:cBhvr>
                                        <p:cTn id="15" dur="2000" fill="hold"/>
                                        <p:tgtEl>
                                          <p:spTgt spid="13"/>
                                        </p:tgtEl>
                                        <p:attrNameLst>
                                          <p:attrName>ppt_w</p:attrName>
                                        </p:attrNameLst>
                                      </p:cBhvr>
                                      <p:tavLst>
                                        <p:tav tm="0" fmla="#ppt_w*sin(2.5*pi*$)">
                                          <p:val>
                                            <p:fltVal val="0"/>
                                          </p:val>
                                        </p:tav>
                                        <p:tav tm="100000">
                                          <p:val>
                                            <p:fltVal val="1"/>
                                          </p:val>
                                        </p:tav>
                                      </p:tavLst>
                                    </p:anim>
                                    <p:anim calcmode="lin" valueType="num">
                                      <p:cBhvr>
                                        <p:cTn id="1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000"/>
                                        <p:tgtEl>
                                          <p:spTgt spid="14"/>
                                        </p:tgtEl>
                                      </p:cBhvr>
                                    </p:animEffect>
                                    <p:anim calcmode="lin" valueType="num">
                                      <p:cBhvr>
                                        <p:cTn id="22" dur="2000" fill="hold"/>
                                        <p:tgtEl>
                                          <p:spTgt spid="14"/>
                                        </p:tgtEl>
                                        <p:attrNameLst>
                                          <p:attrName>ppt_w</p:attrName>
                                        </p:attrNameLst>
                                      </p:cBhvr>
                                      <p:tavLst>
                                        <p:tav tm="0" fmla="#ppt_w*sin(2.5*pi*$)">
                                          <p:val>
                                            <p:fltVal val="0"/>
                                          </p:val>
                                        </p:tav>
                                        <p:tav tm="100000">
                                          <p:val>
                                            <p:fltVal val="1"/>
                                          </p:val>
                                        </p:tav>
                                      </p:tavLst>
                                    </p:anim>
                                    <p:anim calcmode="lin" valueType="num">
                                      <p:cBhvr>
                                        <p:cTn id="2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380849C2-A130-4743-9AE0-C0420C44D807}"/>
              </a:ext>
            </a:extLst>
          </p:cNvPr>
          <p:cNvGrpSpPr/>
          <p:nvPr/>
        </p:nvGrpSpPr>
        <p:grpSpPr>
          <a:xfrm>
            <a:off x="-1631563" y="-625276"/>
            <a:ext cx="13660940" cy="8352317"/>
            <a:chOff x="-1468940" y="-669849"/>
            <a:chExt cx="13660940" cy="8352317"/>
          </a:xfrm>
        </p:grpSpPr>
        <p:pic>
          <p:nvPicPr>
            <p:cNvPr id="44" name="PA_图片 5">
              <a:extLst>
                <a:ext uri="{FF2B5EF4-FFF2-40B4-BE49-F238E27FC236}">
                  <a16:creationId xmlns:a16="http://schemas.microsoft.com/office/drawing/2014/main" id="{8C9FF32C-B857-45C5-93FC-3E38A1AC6438}"/>
                </a:ext>
              </a:extLst>
            </p:cNvPr>
            <p:cNvPicPr>
              <a:picLocks noChangeAspect="1"/>
            </p:cNvPicPr>
            <p:nvPr>
              <p:custDataLst>
                <p:tags r:id="rId1"/>
              </p:custDataLst>
            </p:nvPr>
          </p:nvPicPr>
          <p:blipFill rotWithShape="1">
            <a:blip r:embed="rId7"/>
            <a:srcRect t="19721" r="39165"/>
            <a:stretch/>
          </p:blipFill>
          <p:spPr>
            <a:xfrm>
              <a:off x="-1468940" y="1839433"/>
              <a:ext cx="6126000" cy="5843035"/>
            </a:xfrm>
            <a:prstGeom prst="rect">
              <a:avLst/>
            </a:prstGeom>
          </p:spPr>
        </p:pic>
        <p:pic>
          <p:nvPicPr>
            <p:cNvPr id="45" name="PA_图片 6">
              <a:extLst>
                <a:ext uri="{FF2B5EF4-FFF2-40B4-BE49-F238E27FC236}">
                  <a16:creationId xmlns:a16="http://schemas.microsoft.com/office/drawing/2014/main" id="{1F704097-403F-4B34-810A-FE087BA60123}"/>
                </a:ext>
              </a:extLst>
            </p:cNvPr>
            <p:cNvPicPr>
              <a:picLocks noChangeAspect="1"/>
            </p:cNvPicPr>
            <p:nvPr>
              <p:custDataLst>
                <p:tags r:id="rId2"/>
              </p:custDataLst>
            </p:nvPr>
          </p:nvPicPr>
          <p:blipFill rotWithShape="1">
            <a:blip r:embed="rId7"/>
            <a:srcRect l="53646" t="-1654" r="7286" b="30950"/>
            <a:stretch/>
          </p:blipFill>
          <p:spPr>
            <a:xfrm>
              <a:off x="8257954" y="-669849"/>
              <a:ext cx="3934046" cy="5146159"/>
            </a:xfrm>
            <a:prstGeom prst="rect">
              <a:avLst/>
            </a:prstGeom>
          </p:spPr>
        </p:pic>
        <p:sp>
          <p:nvSpPr>
            <p:cNvPr id="46" name="PA_矩形 7">
              <a:extLst>
                <a:ext uri="{FF2B5EF4-FFF2-40B4-BE49-F238E27FC236}">
                  <a16:creationId xmlns:a16="http://schemas.microsoft.com/office/drawing/2014/main" id="{D688864F-1FB3-459F-90ED-ADC08BF7575C}"/>
                </a:ext>
              </a:extLst>
            </p:cNvPr>
            <p:cNvSpPr/>
            <p:nvPr>
              <p:custDataLst>
                <p:tags r:id="rId3"/>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PA_图片 8">
              <a:extLst>
                <a:ext uri="{FF2B5EF4-FFF2-40B4-BE49-F238E27FC236}">
                  <a16:creationId xmlns:a16="http://schemas.microsoft.com/office/drawing/2014/main" id="{50C2E08C-9B1B-4BBC-B37C-4E947FACEA60}"/>
                </a:ext>
              </a:extLst>
            </p:cNvPr>
            <p:cNvPicPr>
              <a:picLocks noChangeAspect="1"/>
            </p:cNvPicPr>
            <p:nvPr>
              <p:custDataLst>
                <p:tags r:id="rId4"/>
              </p:custDataLst>
            </p:nvPr>
          </p:nvPicPr>
          <p:blipFill>
            <a:blip r:embed="rId8"/>
            <a:stretch>
              <a:fillRect/>
            </a:stretch>
          </p:blipFill>
          <p:spPr>
            <a:xfrm>
              <a:off x="434162" y="452627"/>
              <a:ext cx="506250" cy="697500"/>
            </a:xfrm>
            <a:prstGeom prst="rect">
              <a:avLst/>
            </a:prstGeom>
          </p:spPr>
        </p:pic>
      </p:grpSp>
      <p:sp>
        <p:nvSpPr>
          <p:cNvPr id="12" name="Title 1"/>
          <p:cNvSpPr txBox="1">
            <a:spLocks/>
          </p:cNvSpPr>
          <p:nvPr/>
        </p:nvSpPr>
        <p:spPr>
          <a:xfrm>
            <a:off x="1193801" y="728448"/>
            <a:ext cx="9690100" cy="61458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gradFill>
                  <a:gsLst>
                    <a:gs pos="0">
                      <a:srgbClr val="C048E3"/>
                    </a:gs>
                    <a:gs pos="100000">
                      <a:srgbClr val="005DFF"/>
                    </a:gs>
                  </a:gsLst>
                  <a:lin ang="0" scaled="0"/>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cs typeface="+mn-cs"/>
              </a:rPr>
              <a:t>项目目标与意义</a:t>
            </a:r>
          </a:p>
        </p:txBody>
      </p:sp>
      <p:sp>
        <p:nvSpPr>
          <p:cNvPr id="13" name="TextBox 7"/>
          <p:cNvSpPr txBox="1"/>
          <p:nvPr/>
        </p:nvSpPr>
        <p:spPr>
          <a:xfrm>
            <a:off x="3995290" y="1296399"/>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604020202020204" pitchFamily="34" charset="0"/>
                <a:cs typeface="Arial" panose="020B0604020202020204" pitchFamily="34" charset="0"/>
              </a:rPr>
              <a:t>Project Objectives and Significance</a:t>
            </a:r>
            <a:endParaRPr lang="zh-CN" altLang="en-US" sz="1400" dirty="0">
              <a:solidFill>
                <a:schemeClr val="accent4"/>
              </a:solidFill>
              <a:latin typeface="Arial" panose="020B0604020202020204" pitchFamily="34" charset="0"/>
              <a:cs typeface="Arial" panose="020B0604020202020204" pitchFamily="34" charset="0"/>
            </a:endParaRPr>
          </a:p>
        </p:txBody>
      </p:sp>
      <p:grpSp>
        <p:nvGrpSpPr>
          <p:cNvPr id="14" name="Group 1"/>
          <p:cNvGrpSpPr/>
          <p:nvPr/>
        </p:nvGrpSpPr>
        <p:grpSpPr>
          <a:xfrm>
            <a:off x="1259911" y="2340815"/>
            <a:ext cx="2143691" cy="2143691"/>
            <a:chOff x="1259911" y="2340815"/>
            <a:chExt cx="2143691" cy="2143691"/>
          </a:xfrm>
        </p:grpSpPr>
        <p:sp>
          <p:nvSpPr>
            <p:cNvPr id="15" name="Oval 43"/>
            <p:cNvSpPr/>
            <p:nvPr/>
          </p:nvSpPr>
          <p:spPr>
            <a:xfrm>
              <a:off x="1259911" y="2340815"/>
              <a:ext cx="2143691" cy="2143691"/>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TextBox 26"/>
            <p:cNvSpPr txBox="1"/>
            <p:nvPr/>
          </p:nvSpPr>
          <p:spPr>
            <a:xfrm>
              <a:off x="1699924" y="3201284"/>
              <a:ext cx="1114408" cy="369332"/>
            </a:xfrm>
            <a:prstGeom prst="rect">
              <a:avLst/>
            </a:prstGeom>
            <a:noFill/>
          </p:spPr>
          <p:txBody>
            <a:bodyPr wrap="none" rtlCol="0">
              <a:spAutoFit/>
            </a:bodyPr>
            <a:lstStyle/>
            <a:p>
              <a:pPr algn="ctr"/>
              <a:r>
                <a:rPr lang="zh-CN" altLang="en-US" b="1" dirty="0">
                  <a:solidFill>
                    <a:schemeClr val="bg1"/>
                  </a:solidFill>
                  <a:latin typeface="方正清刻本悦宋简体" panose="02000000000000000000" pitchFamily="2" charset="-122"/>
                  <a:ea typeface="方正清刻本悦宋简体" panose="02000000000000000000" pitchFamily="2" charset="-122"/>
                </a:rPr>
                <a:t>普法教育</a:t>
              </a:r>
            </a:p>
          </p:txBody>
        </p:sp>
        <p:sp>
          <p:nvSpPr>
            <p:cNvPr id="17" name="Shape 1090"/>
            <p:cNvSpPr/>
            <p:nvPr/>
          </p:nvSpPr>
          <p:spPr>
            <a:xfrm>
              <a:off x="2056448" y="2726515"/>
              <a:ext cx="430503" cy="4305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6" y="0"/>
                    <a:pt x="0" y="4856"/>
                    <a:pt x="0" y="10800"/>
                  </a:cubicBezTo>
                  <a:cubicBezTo>
                    <a:pt x="0" y="16744"/>
                    <a:pt x="4856" y="21600"/>
                    <a:pt x="10800" y="21600"/>
                  </a:cubicBezTo>
                  <a:cubicBezTo>
                    <a:pt x="16744" y="21600"/>
                    <a:pt x="21600" y="16744"/>
                    <a:pt x="21600" y="10800"/>
                  </a:cubicBezTo>
                  <a:cubicBezTo>
                    <a:pt x="21600" y="4856"/>
                    <a:pt x="16744" y="0"/>
                    <a:pt x="10800" y="0"/>
                  </a:cubicBezTo>
                  <a:close/>
                  <a:moveTo>
                    <a:pt x="5526" y="19423"/>
                  </a:moveTo>
                  <a:cubicBezTo>
                    <a:pt x="5860" y="19256"/>
                    <a:pt x="6363" y="19256"/>
                    <a:pt x="7033" y="19256"/>
                  </a:cubicBezTo>
                  <a:cubicBezTo>
                    <a:pt x="8121" y="19256"/>
                    <a:pt x="8121" y="19256"/>
                    <a:pt x="8121" y="19256"/>
                  </a:cubicBezTo>
                  <a:cubicBezTo>
                    <a:pt x="8205" y="19256"/>
                    <a:pt x="8288" y="19172"/>
                    <a:pt x="8372" y="19088"/>
                  </a:cubicBezTo>
                  <a:cubicBezTo>
                    <a:pt x="9544" y="17414"/>
                    <a:pt x="9544" y="17414"/>
                    <a:pt x="9544" y="17414"/>
                  </a:cubicBezTo>
                  <a:cubicBezTo>
                    <a:pt x="9628" y="17330"/>
                    <a:pt x="9628" y="17247"/>
                    <a:pt x="9628" y="17163"/>
                  </a:cubicBezTo>
                  <a:cubicBezTo>
                    <a:pt x="9963" y="17330"/>
                    <a:pt x="10381" y="17498"/>
                    <a:pt x="10800" y="17498"/>
                  </a:cubicBezTo>
                  <a:cubicBezTo>
                    <a:pt x="11219" y="17498"/>
                    <a:pt x="11637" y="17330"/>
                    <a:pt x="12056" y="17163"/>
                  </a:cubicBezTo>
                  <a:cubicBezTo>
                    <a:pt x="12056" y="17247"/>
                    <a:pt x="12056" y="17330"/>
                    <a:pt x="12140" y="17414"/>
                  </a:cubicBezTo>
                  <a:cubicBezTo>
                    <a:pt x="13312" y="19088"/>
                    <a:pt x="13312" y="19088"/>
                    <a:pt x="13312" y="19088"/>
                  </a:cubicBezTo>
                  <a:cubicBezTo>
                    <a:pt x="13395" y="19172"/>
                    <a:pt x="13479" y="19256"/>
                    <a:pt x="13563" y="19256"/>
                  </a:cubicBezTo>
                  <a:cubicBezTo>
                    <a:pt x="14819" y="19256"/>
                    <a:pt x="14819" y="19256"/>
                    <a:pt x="14819" y="19256"/>
                  </a:cubicBezTo>
                  <a:cubicBezTo>
                    <a:pt x="15488" y="19256"/>
                    <a:pt x="15823" y="19256"/>
                    <a:pt x="16158" y="19423"/>
                  </a:cubicBezTo>
                  <a:cubicBezTo>
                    <a:pt x="14567" y="20344"/>
                    <a:pt x="12809" y="20930"/>
                    <a:pt x="10800" y="20930"/>
                  </a:cubicBezTo>
                  <a:cubicBezTo>
                    <a:pt x="8874" y="20930"/>
                    <a:pt x="7033" y="20344"/>
                    <a:pt x="5526" y="19423"/>
                  </a:cubicBezTo>
                  <a:close/>
                  <a:moveTo>
                    <a:pt x="14233" y="8037"/>
                  </a:moveTo>
                  <a:cubicBezTo>
                    <a:pt x="14567" y="9377"/>
                    <a:pt x="14902" y="11637"/>
                    <a:pt x="14149" y="12307"/>
                  </a:cubicBezTo>
                  <a:cubicBezTo>
                    <a:pt x="14065" y="12307"/>
                    <a:pt x="14065" y="12474"/>
                    <a:pt x="14065" y="12558"/>
                  </a:cubicBezTo>
                  <a:cubicBezTo>
                    <a:pt x="14065" y="14400"/>
                    <a:pt x="12558" y="16828"/>
                    <a:pt x="10800" y="16828"/>
                  </a:cubicBezTo>
                  <a:cubicBezTo>
                    <a:pt x="9126" y="16828"/>
                    <a:pt x="7535" y="14400"/>
                    <a:pt x="7535" y="12558"/>
                  </a:cubicBezTo>
                  <a:cubicBezTo>
                    <a:pt x="7535" y="12474"/>
                    <a:pt x="7535" y="12474"/>
                    <a:pt x="7535" y="12391"/>
                  </a:cubicBezTo>
                  <a:cubicBezTo>
                    <a:pt x="6530" y="10130"/>
                    <a:pt x="7367" y="8121"/>
                    <a:pt x="7367" y="8037"/>
                  </a:cubicBezTo>
                  <a:cubicBezTo>
                    <a:pt x="7367" y="8037"/>
                    <a:pt x="7367" y="7953"/>
                    <a:pt x="7367" y="7953"/>
                  </a:cubicBezTo>
                  <a:cubicBezTo>
                    <a:pt x="7367" y="6865"/>
                    <a:pt x="7619" y="5944"/>
                    <a:pt x="10130" y="5944"/>
                  </a:cubicBezTo>
                  <a:cubicBezTo>
                    <a:pt x="10214" y="5944"/>
                    <a:pt x="10214" y="5944"/>
                    <a:pt x="10298" y="5944"/>
                  </a:cubicBezTo>
                  <a:cubicBezTo>
                    <a:pt x="11051" y="5442"/>
                    <a:pt x="11721" y="5274"/>
                    <a:pt x="12307" y="5274"/>
                  </a:cubicBezTo>
                  <a:cubicBezTo>
                    <a:pt x="13060" y="5274"/>
                    <a:pt x="13647" y="5526"/>
                    <a:pt x="13981" y="6112"/>
                  </a:cubicBezTo>
                  <a:cubicBezTo>
                    <a:pt x="14400" y="6614"/>
                    <a:pt x="14484" y="7284"/>
                    <a:pt x="14233" y="7786"/>
                  </a:cubicBezTo>
                  <a:cubicBezTo>
                    <a:pt x="14233" y="7870"/>
                    <a:pt x="14233" y="7953"/>
                    <a:pt x="14233" y="8037"/>
                  </a:cubicBezTo>
                  <a:close/>
                  <a:moveTo>
                    <a:pt x="16744" y="19005"/>
                  </a:moveTo>
                  <a:cubicBezTo>
                    <a:pt x="16242" y="18586"/>
                    <a:pt x="15572" y="18586"/>
                    <a:pt x="14819" y="18586"/>
                  </a:cubicBezTo>
                  <a:cubicBezTo>
                    <a:pt x="13730" y="18586"/>
                    <a:pt x="13730" y="18586"/>
                    <a:pt x="13730" y="18586"/>
                  </a:cubicBezTo>
                  <a:cubicBezTo>
                    <a:pt x="12642" y="16995"/>
                    <a:pt x="12642" y="16995"/>
                    <a:pt x="12642" y="16995"/>
                  </a:cubicBezTo>
                  <a:cubicBezTo>
                    <a:pt x="12642" y="16912"/>
                    <a:pt x="12558" y="16912"/>
                    <a:pt x="12474" y="16912"/>
                  </a:cubicBezTo>
                  <a:cubicBezTo>
                    <a:pt x="13730" y="15991"/>
                    <a:pt x="14651" y="14233"/>
                    <a:pt x="14735" y="12726"/>
                  </a:cubicBezTo>
                  <a:cubicBezTo>
                    <a:pt x="15823" y="11553"/>
                    <a:pt x="15070" y="8623"/>
                    <a:pt x="14902" y="7953"/>
                  </a:cubicBezTo>
                  <a:cubicBezTo>
                    <a:pt x="15153" y="7200"/>
                    <a:pt x="14986" y="6363"/>
                    <a:pt x="14567" y="5693"/>
                  </a:cubicBezTo>
                  <a:cubicBezTo>
                    <a:pt x="14065" y="5023"/>
                    <a:pt x="13228" y="4605"/>
                    <a:pt x="12307" y="4605"/>
                  </a:cubicBezTo>
                  <a:cubicBezTo>
                    <a:pt x="11637" y="4605"/>
                    <a:pt x="10800" y="4856"/>
                    <a:pt x="10047" y="5274"/>
                  </a:cubicBezTo>
                  <a:cubicBezTo>
                    <a:pt x="7200" y="5358"/>
                    <a:pt x="6781" y="6530"/>
                    <a:pt x="6698" y="7870"/>
                  </a:cubicBezTo>
                  <a:cubicBezTo>
                    <a:pt x="6614" y="8288"/>
                    <a:pt x="5944" y="10298"/>
                    <a:pt x="6865" y="12642"/>
                  </a:cubicBezTo>
                  <a:cubicBezTo>
                    <a:pt x="6949" y="14233"/>
                    <a:pt x="7870" y="15991"/>
                    <a:pt x="9126" y="16912"/>
                  </a:cubicBezTo>
                  <a:cubicBezTo>
                    <a:pt x="9042" y="16912"/>
                    <a:pt x="9042" y="16995"/>
                    <a:pt x="8958" y="16995"/>
                  </a:cubicBezTo>
                  <a:cubicBezTo>
                    <a:pt x="7953" y="18586"/>
                    <a:pt x="7953" y="18586"/>
                    <a:pt x="7953" y="18586"/>
                  </a:cubicBezTo>
                  <a:cubicBezTo>
                    <a:pt x="7033" y="18586"/>
                    <a:pt x="7033" y="18586"/>
                    <a:pt x="7033" y="18586"/>
                  </a:cubicBezTo>
                  <a:cubicBezTo>
                    <a:pt x="6195" y="18586"/>
                    <a:pt x="5526" y="18586"/>
                    <a:pt x="4856" y="19005"/>
                  </a:cubicBezTo>
                  <a:cubicBezTo>
                    <a:pt x="2344" y="17163"/>
                    <a:pt x="670" y="14149"/>
                    <a:pt x="670" y="10800"/>
                  </a:cubicBezTo>
                  <a:cubicBezTo>
                    <a:pt x="670" y="5191"/>
                    <a:pt x="5191" y="670"/>
                    <a:pt x="10800" y="670"/>
                  </a:cubicBezTo>
                  <a:cubicBezTo>
                    <a:pt x="16409" y="670"/>
                    <a:pt x="20930" y="5191"/>
                    <a:pt x="20930" y="10800"/>
                  </a:cubicBezTo>
                  <a:cubicBezTo>
                    <a:pt x="20930" y="14149"/>
                    <a:pt x="19256" y="17163"/>
                    <a:pt x="16744" y="19005"/>
                  </a:cubicBezTo>
                  <a:close/>
                </a:path>
              </a:pathLst>
            </a:custGeom>
            <a:solidFill>
              <a:schemeClr val="bg1"/>
            </a:solidFill>
            <a:ln w="12700">
              <a:miter lim="400000"/>
            </a:ln>
          </p:spPr>
          <p:txBody>
            <a:bodyPr tIns="45720" bIns="45720"/>
            <a:lstStyle/>
            <a:p>
              <a:pPr>
                <a:defRPr sz="3600">
                  <a:latin typeface="等线"/>
                  <a:ea typeface="等线"/>
                  <a:cs typeface="等线"/>
                  <a:sym typeface="等线"/>
                </a:defRPr>
              </a:pPr>
              <a:endParaRPr>
                <a:solidFill>
                  <a:schemeClr val="bg1"/>
                </a:solidFill>
              </a:endParaRPr>
            </a:p>
          </p:txBody>
        </p:sp>
        <p:sp>
          <p:nvSpPr>
            <p:cNvPr id="18" name="Rectangle 32"/>
            <p:cNvSpPr/>
            <p:nvPr/>
          </p:nvSpPr>
          <p:spPr>
            <a:xfrm>
              <a:off x="1590720" y="3550883"/>
              <a:ext cx="1426475" cy="830997"/>
            </a:xfrm>
            <a:prstGeom prst="rect">
              <a:avLst/>
            </a:prstGeom>
          </p:spPr>
          <p:txBody>
            <a:bodyPr wrap="square">
              <a:sp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促进法律知识的传播和普及，使更多的人能够了解和应用法律。</a:t>
              </a:r>
            </a:p>
          </p:txBody>
        </p:sp>
      </p:grpSp>
      <p:grpSp>
        <p:nvGrpSpPr>
          <p:cNvPr id="19" name="Group 8"/>
          <p:cNvGrpSpPr/>
          <p:nvPr/>
        </p:nvGrpSpPr>
        <p:grpSpPr>
          <a:xfrm>
            <a:off x="6348914" y="2215149"/>
            <a:ext cx="1938440" cy="1938440"/>
            <a:chOff x="6348914" y="2215149"/>
            <a:chExt cx="1938440" cy="1938440"/>
          </a:xfrm>
        </p:grpSpPr>
        <p:sp>
          <p:nvSpPr>
            <p:cNvPr id="20" name="Oval 47"/>
            <p:cNvSpPr/>
            <p:nvPr/>
          </p:nvSpPr>
          <p:spPr>
            <a:xfrm>
              <a:off x="6348914" y="2215149"/>
              <a:ext cx="1938440" cy="1938440"/>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TextBox 29"/>
            <p:cNvSpPr txBox="1"/>
            <p:nvPr/>
          </p:nvSpPr>
          <p:spPr>
            <a:xfrm>
              <a:off x="6749443" y="2836674"/>
              <a:ext cx="1114408" cy="369332"/>
            </a:xfrm>
            <a:prstGeom prst="rect">
              <a:avLst/>
            </a:prstGeom>
            <a:noFill/>
          </p:spPr>
          <p:txBody>
            <a:bodyPr wrap="none" rtlCol="0">
              <a:spAutoFit/>
            </a:bodyPr>
            <a:lstStyle/>
            <a:p>
              <a:r>
                <a:rPr lang="zh-CN" altLang="en-US" b="1" dirty="0">
                  <a:solidFill>
                    <a:schemeClr val="bg1"/>
                  </a:solidFill>
                  <a:latin typeface="方正清刻本悦宋简体" panose="02000000000000000000" pitchFamily="2" charset="-122"/>
                  <a:ea typeface="方正清刻本悦宋简体" panose="02000000000000000000" pitchFamily="2" charset="-122"/>
                </a:rPr>
                <a:t>可靠工具</a:t>
              </a:r>
            </a:p>
          </p:txBody>
        </p:sp>
        <p:sp>
          <p:nvSpPr>
            <p:cNvPr id="22" name="Shape 1042"/>
            <p:cNvSpPr/>
            <p:nvPr/>
          </p:nvSpPr>
          <p:spPr>
            <a:xfrm>
              <a:off x="7150871" y="2500990"/>
              <a:ext cx="380256" cy="296663"/>
            </a:xfrm>
            <a:custGeom>
              <a:avLst/>
              <a:gdLst/>
              <a:ahLst/>
              <a:cxnLst>
                <a:cxn ang="0">
                  <a:pos x="wd2" y="hd2"/>
                </a:cxn>
                <a:cxn ang="5400000">
                  <a:pos x="wd2" y="hd2"/>
                </a:cxn>
                <a:cxn ang="10800000">
                  <a:pos x="wd2" y="hd2"/>
                </a:cxn>
                <a:cxn ang="16200000">
                  <a:pos x="wd2" y="hd2"/>
                </a:cxn>
              </a:cxnLst>
              <a:rect l="0" t="0" r="r" b="b"/>
              <a:pathLst>
                <a:path w="21600" h="21600" extrusionOk="0">
                  <a:moveTo>
                    <a:pt x="1097" y="21600"/>
                  </a:moveTo>
                  <a:cubicBezTo>
                    <a:pt x="14934" y="21600"/>
                    <a:pt x="14934" y="21600"/>
                    <a:pt x="14934" y="21600"/>
                  </a:cubicBezTo>
                  <a:cubicBezTo>
                    <a:pt x="14934" y="21600"/>
                    <a:pt x="14934" y="21600"/>
                    <a:pt x="14934" y="21600"/>
                  </a:cubicBezTo>
                  <a:cubicBezTo>
                    <a:pt x="18647" y="21600"/>
                    <a:pt x="21600" y="17712"/>
                    <a:pt x="21600" y="13068"/>
                  </a:cubicBezTo>
                  <a:cubicBezTo>
                    <a:pt x="21600" y="8208"/>
                    <a:pt x="18563" y="4428"/>
                    <a:pt x="14850" y="4428"/>
                  </a:cubicBezTo>
                  <a:cubicBezTo>
                    <a:pt x="14513" y="4428"/>
                    <a:pt x="14175" y="4428"/>
                    <a:pt x="13838" y="4536"/>
                  </a:cubicBezTo>
                  <a:cubicBezTo>
                    <a:pt x="13838" y="4104"/>
                    <a:pt x="13838" y="4104"/>
                    <a:pt x="13838" y="4104"/>
                  </a:cubicBezTo>
                  <a:cubicBezTo>
                    <a:pt x="13838" y="3456"/>
                    <a:pt x="13500" y="2916"/>
                    <a:pt x="13078" y="2700"/>
                  </a:cubicBezTo>
                  <a:cubicBezTo>
                    <a:pt x="13163" y="2592"/>
                    <a:pt x="13163" y="2376"/>
                    <a:pt x="13163" y="2160"/>
                  </a:cubicBezTo>
                  <a:cubicBezTo>
                    <a:pt x="13163" y="1512"/>
                    <a:pt x="13163" y="1512"/>
                    <a:pt x="13163" y="1512"/>
                  </a:cubicBezTo>
                  <a:cubicBezTo>
                    <a:pt x="13163" y="756"/>
                    <a:pt x="12656" y="0"/>
                    <a:pt x="12066" y="0"/>
                  </a:cubicBezTo>
                  <a:cubicBezTo>
                    <a:pt x="1097" y="0"/>
                    <a:pt x="1097" y="0"/>
                    <a:pt x="1097" y="0"/>
                  </a:cubicBezTo>
                  <a:cubicBezTo>
                    <a:pt x="506" y="0"/>
                    <a:pt x="0" y="756"/>
                    <a:pt x="0" y="1512"/>
                  </a:cubicBezTo>
                  <a:cubicBezTo>
                    <a:pt x="0" y="2160"/>
                    <a:pt x="0" y="2160"/>
                    <a:pt x="0" y="2160"/>
                  </a:cubicBezTo>
                  <a:cubicBezTo>
                    <a:pt x="0" y="2808"/>
                    <a:pt x="338" y="3348"/>
                    <a:pt x="759" y="3456"/>
                  </a:cubicBezTo>
                  <a:cubicBezTo>
                    <a:pt x="675" y="3672"/>
                    <a:pt x="675" y="3888"/>
                    <a:pt x="675" y="4104"/>
                  </a:cubicBezTo>
                  <a:cubicBezTo>
                    <a:pt x="675" y="4752"/>
                    <a:pt x="675" y="4752"/>
                    <a:pt x="675" y="4752"/>
                  </a:cubicBezTo>
                  <a:cubicBezTo>
                    <a:pt x="675" y="4968"/>
                    <a:pt x="675" y="5184"/>
                    <a:pt x="759" y="5292"/>
                  </a:cubicBezTo>
                  <a:cubicBezTo>
                    <a:pt x="338" y="5508"/>
                    <a:pt x="0" y="6048"/>
                    <a:pt x="0" y="6696"/>
                  </a:cubicBezTo>
                  <a:cubicBezTo>
                    <a:pt x="0" y="7344"/>
                    <a:pt x="0" y="7344"/>
                    <a:pt x="0" y="7344"/>
                  </a:cubicBezTo>
                  <a:cubicBezTo>
                    <a:pt x="0" y="7992"/>
                    <a:pt x="338" y="8532"/>
                    <a:pt x="759" y="8640"/>
                  </a:cubicBezTo>
                  <a:cubicBezTo>
                    <a:pt x="675" y="8856"/>
                    <a:pt x="675" y="9072"/>
                    <a:pt x="675" y="9288"/>
                  </a:cubicBezTo>
                  <a:cubicBezTo>
                    <a:pt x="675" y="9936"/>
                    <a:pt x="675" y="9936"/>
                    <a:pt x="675" y="9936"/>
                  </a:cubicBezTo>
                  <a:cubicBezTo>
                    <a:pt x="675" y="10152"/>
                    <a:pt x="675" y="10368"/>
                    <a:pt x="759" y="10476"/>
                  </a:cubicBezTo>
                  <a:cubicBezTo>
                    <a:pt x="338" y="10692"/>
                    <a:pt x="0" y="11232"/>
                    <a:pt x="0" y="11880"/>
                  </a:cubicBezTo>
                  <a:cubicBezTo>
                    <a:pt x="0" y="12528"/>
                    <a:pt x="0" y="12528"/>
                    <a:pt x="0" y="12528"/>
                  </a:cubicBezTo>
                  <a:cubicBezTo>
                    <a:pt x="0" y="13284"/>
                    <a:pt x="506" y="13824"/>
                    <a:pt x="1097" y="13824"/>
                  </a:cubicBezTo>
                  <a:cubicBezTo>
                    <a:pt x="1434" y="13824"/>
                    <a:pt x="1434" y="13824"/>
                    <a:pt x="1434" y="13824"/>
                  </a:cubicBezTo>
                  <a:cubicBezTo>
                    <a:pt x="1350" y="14256"/>
                    <a:pt x="1350" y="14256"/>
                    <a:pt x="1350" y="14472"/>
                  </a:cubicBezTo>
                  <a:cubicBezTo>
                    <a:pt x="1350" y="15120"/>
                    <a:pt x="1350" y="15120"/>
                    <a:pt x="1350" y="15120"/>
                  </a:cubicBezTo>
                  <a:cubicBezTo>
                    <a:pt x="1350" y="15336"/>
                    <a:pt x="1350" y="15552"/>
                    <a:pt x="1434" y="15660"/>
                  </a:cubicBezTo>
                  <a:cubicBezTo>
                    <a:pt x="1013" y="15876"/>
                    <a:pt x="675" y="16416"/>
                    <a:pt x="675" y="17064"/>
                  </a:cubicBezTo>
                  <a:cubicBezTo>
                    <a:pt x="675" y="17712"/>
                    <a:pt x="675" y="17712"/>
                    <a:pt x="675" y="17712"/>
                  </a:cubicBezTo>
                  <a:cubicBezTo>
                    <a:pt x="675" y="17928"/>
                    <a:pt x="675" y="18144"/>
                    <a:pt x="759" y="18252"/>
                  </a:cubicBezTo>
                  <a:cubicBezTo>
                    <a:pt x="338" y="18468"/>
                    <a:pt x="0" y="19008"/>
                    <a:pt x="0" y="19656"/>
                  </a:cubicBezTo>
                  <a:cubicBezTo>
                    <a:pt x="0" y="20304"/>
                    <a:pt x="0" y="20304"/>
                    <a:pt x="0" y="20304"/>
                  </a:cubicBezTo>
                  <a:cubicBezTo>
                    <a:pt x="0" y="21060"/>
                    <a:pt x="506" y="21600"/>
                    <a:pt x="1097" y="21600"/>
                  </a:cubicBezTo>
                  <a:close/>
                  <a:moveTo>
                    <a:pt x="20925" y="13068"/>
                  </a:moveTo>
                  <a:cubicBezTo>
                    <a:pt x="20925" y="17280"/>
                    <a:pt x="18225" y="20844"/>
                    <a:pt x="14850" y="20844"/>
                  </a:cubicBezTo>
                  <a:cubicBezTo>
                    <a:pt x="14175" y="20844"/>
                    <a:pt x="13584" y="20628"/>
                    <a:pt x="12994" y="20412"/>
                  </a:cubicBezTo>
                  <a:cubicBezTo>
                    <a:pt x="12994" y="20412"/>
                    <a:pt x="12994" y="20412"/>
                    <a:pt x="12994" y="20412"/>
                  </a:cubicBezTo>
                  <a:cubicBezTo>
                    <a:pt x="12994" y="20412"/>
                    <a:pt x="12994" y="20412"/>
                    <a:pt x="12994" y="20412"/>
                  </a:cubicBezTo>
                  <a:cubicBezTo>
                    <a:pt x="10547" y="19440"/>
                    <a:pt x="8775" y="16416"/>
                    <a:pt x="8775" y="12960"/>
                  </a:cubicBezTo>
                  <a:cubicBezTo>
                    <a:pt x="8775" y="9936"/>
                    <a:pt x="10125" y="7344"/>
                    <a:pt x="12066" y="6048"/>
                  </a:cubicBezTo>
                  <a:cubicBezTo>
                    <a:pt x="12150" y="6048"/>
                    <a:pt x="12150" y="6048"/>
                    <a:pt x="12150" y="6048"/>
                  </a:cubicBezTo>
                  <a:cubicBezTo>
                    <a:pt x="12150" y="6048"/>
                    <a:pt x="12150" y="6048"/>
                    <a:pt x="12150" y="6048"/>
                  </a:cubicBezTo>
                  <a:cubicBezTo>
                    <a:pt x="13163" y="5508"/>
                    <a:pt x="13838" y="5292"/>
                    <a:pt x="14850" y="5292"/>
                  </a:cubicBezTo>
                  <a:cubicBezTo>
                    <a:pt x="18141" y="5292"/>
                    <a:pt x="20925" y="8748"/>
                    <a:pt x="20925" y="13068"/>
                  </a:cubicBezTo>
                  <a:close/>
                  <a:moveTo>
                    <a:pt x="1350" y="9936"/>
                  </a:moveTo>
                  <a:cubicBezTo>
                    <a:pt x="1350" y="9288"/>
                    <a:pt x="1350" y="9288"/>
                    <a:pt x="1350" y="9288"/>
                  </a:cubicBezTo>
                  <a:cubicBezTo>
                    <a:pt x="1350" y="8964"/>
                    <a:pt x="1519" y="8640"/>
                    <a:pt x="1772" y="8640"/>
                  </a:cubicBezTo>
                  <a:cubicBezTo>
                    <a:pt x="9028" y="8640"/>
                    <a:pt x="9028" y="8640"/>
                    <a:pt x="9028" y="8640"/>
                  </a:cubicBezTo>
                  <a:cubicBezTo>
                    <a:pt x="8775" y="9072"/>
                    <a:pt x="8522" y="9936"/>
                    <a:pt x="8438" y="10368"/>
                  </a:cubicBezTo>
                  <a:cubicBezTo>
                    <a:pt x="1772" y="10368"/>
                    <a:pt x="1772" y="10368"/>
                    <a:pt x="1772" y="10368"/>
                  </a:cubicBezTo>
                  <a:cubicBezTo>
                    <a:pt x="1519" y="10368"/>
                    <a:pt x="1350" y="10152"/>
                    <a:pt x="1350" y="9936"/>
                  </a:cubicBezTo>
                  <a:close/>
                  <a:moveTo>
                    <a:pt x="13163" y="4644"/>
                  </a:moveTo>
                  <a:cubicBezTo>
                    <a:pt x="12741" y="4860"/>
                    <a:pt x="12319" y="5184"/>
                    <a:pt x="11897" y="5184"/>
                  </a:cubicBezTo>
                  <a:cubicBezTo>
                    <a:pt x="11813" y="5184"/>
                    <a:pt x="11813" y="5184"/>
                    <a:pt x="11813" y="5184"/>
                  </a:cubicBezTo>
                  <a:cubicBezTo>
                    <a:pt x="1772" y="5184"/>
                    <a:pt x="1772" y="5184"/>
                    <a:pt x="1772" y="5184"/>
                  </a:cubicBezTo>
                  <a:cubicBezTo>
                    <a:pt x="1519" y="5184"/>
                    <a:pt x="1350" y="4968"/>
                    <a:pt x="1350" y="4752"/>
                  </a:cubicBezTo>
                  <a:cubicBezTo>
                    <a:pt x="1350" y="4104"/>
                    <a:pt x="1350" y="4104"/>
                    <a:pt x="1350" y="4104"/>
                  </a:cubicBezTo>
                  <a:cubicBezTo>
                    <a:pt x="1350" y="3780"/>
                    <a:pt x="1519" y="3456"/>
                    <a:pt x="1772" y="3456"/>
                  </a:cubicBezTo>
                  <a:cubicBezTo>
                    <a:pt x="12066" y="3456"/>
                    <a:pt x="12066" y="3456"/>
                    <a:pt x="12066" y="3456"/>
                  </a:cubicBezTo>
                  <a:cubicBezTo>
                    <a:pt x="12741" y="3456"/>
                    <a:pt x="12741" y="3456"/>
                    <a:pt x="12741" y="3456"/>
                  </a:cubicBezTo>
                  <a:cubicBezTo>
                    <a:pt x="12994" y="3456"/>
                    <a:pt x="13163" y="3780"/>
                    <a:pt x="13163" y="4104"/>
                  </a:cubicBezTo>
                  <a:lnTo>
                    <a:pt x="13163" y="4644"/>
                  </a:lnTo>
                  <a:close/>
                  <a:moveTo>
                    <a:pt x="675" y="1512"/>
                  </a:moveTo>
                  <a:cubicBezTo>
                    <a:pt x="675" y="1188"/>
                    <a:pt x="844" y="864"/>
                    <a:pt x="1097" y="864"/>
                  </a:cubicBezTo>
                  <a:cubicBezTo>
                    <a:pt x="12066" y="864"/>
                    <a:pt x="12066" y="864"/>
                    <a:pt x="12066" y="864"/>
                  </a:cubicBezTo>
                  <a:cubicBezTo>
                    <a:pt x="12319" y="864"/>
                    <a:pt x="12488" y="1188"/>
                    <a:pt x="12488" y="1512"/>
                  </a:cubicBezTo>
                  <a:cubicBezTo>
                    <a:pt x="12488" y="2160"/>
                    <a:pt x="12488" y="2160"/>
                    <a:pt x="12488" y="2160"/>
                  </a:cubicBezTo>
                  <a:cubicBezTo>
                    <a:pt x="12488" y="2376"/>
                    <a:pt x="12319" y="2592"/>
                    <a:pt x="12066" y="2592"/>
                  </a:cubicBezTo>
                  <a:cubicBezTo>
                    <a:pt x="1772" y="2592"/>
                    <a:pt x="1772" y="2592"/>
                    <a:pt x="1772" y="2592"/>
                  </a:cubicBezTo>
                  <a:cubicBezTo>
                    <a:pt x="1097" y="2592"/>
                    <a:pt x="1097" y="2592"/>
                    <a:pt x="1097" y="2592"/>
                  </a:cubicBezTo>
                  <a:cubicBezTo>
                    <a:pt x="844" y="2592"/>
                    <a:pt x="675" y="2376"/>
                    <a:pt x="675" y="2160"/>
                  </a:cubicBezTo>
                  <a:lnTo>
                    <a:pt x="675" y="1512"/>
                  </a:lnTo>
                  <a:close/>
                  <a:moveTo>
                    <a:pt x="675" y="6696"/>
                  </a:moveTo>
                  <a:cubicBezTo>
                    <a:pt x="675" y="6372"/>
                    <a:pt x="844" y="6048"/>
                    <a:pt x="1097" y="6048"/>
                  </a:cubicBezTo>
                  <a:cubicBezTo>
                    <a:pt x="1772" y="6048"/>
                    <a:pt x="1772" y="6048"/>
                    <a:pt x="1772" y="6048"/>
                  </a:cubicBezTo>
                  <a:cubicBezTo>
                    <a:pt x="10800" y="6048"/>
                    <a:pt x="10800" y="6048"/>
                    <a:pt x="10800" y="6048"/>
                  </a:cubicBezTo>
                  <a:cubicBezTo>
                    <a:pt x="10294" y="6480"/>
                    <a:pt x="9872" y="7344"/>
                    <a:pt x="9450" y="7776"/>
                  </a:cubicBezTo>
                  <a:cubicBezTo>
                    <a:pt x="1772" y="7776"/>
                    <a:pt x="1772" y="7776"/>
                    <a:pt x="1772" y="7776"/>
                  </a:cubicBezTo>
                  <a:cubicBezTo>
                    <a:pt x="1097" y="7776"/>
                    <a:pt x="1097" y="7776"/>
                    <a:pt x="1097" y="7776"/>
                  </a:cubicBezTo>
                  <a:cubicBezTo>
                    <a:pt x="844" y="7776"/>
                    <a:pt x="675" y="7560"/>
                    <a:pt x="675" y="7344"/>
                  </a:cubicBezTo>
                  <a:lnTo>
                    <a:pt x="675" y="6696"/>
                  </a:lnTo>
                  <a:close/>
                  <a:moveTo>
                    <a:pt x="675" y="12528"/>
                  </a:moveTo>
                  <a:cubicBezTo>
                    <a:pt x="675" y="11880"/>
                    <a:pt x="675" y="11880"/>
                    <a:pt x="675" y="11880"/>
                  </a:cubicBezTo>
                  <a:cubicBezTo>
                    <a:pt x="675" y="11556"/>
                    <a:pt x="844" y="11232"/>
                    <a:pt x="1097" y="11232"/>
                  </a:cubicBezTo>
                  <a:cubicBezTo>
                    <a:pt x="1772" y="11232"/>
                    <a:pt x="1772" y="11232"/>
                    <a:pt x="1772" y="11232"/>
                  </a:cubicBezTo>
                  <a:cubicBezTo>
                    <a:pt x="8269" y="11232"/>
                    <a:pt x="8269" y="11232"/>
                    <a:pt x="8269" y="11232"/>
                  </a:cubicBezTo>
                  <a:cubicBezTo>
                    <a:pt x="8184" y="11664"/>
                    <a:pt x="8100" y="12528"/>
                    <a:pt x="8100" y="12960"/>
                  </a:cubicBezTo>
                  <a:cubicBezTo>
                    <a:pt x="2447" y="12960"/>
                    <a:pt x="2447" y="12960"/>
                    <a:pt x="2447" y="12960"/>
                  </a:cubicBezTo>
                  <a:cubicBezTo>
                    <a:pt x="1097" y="12960"/>
                    <a:pt x="1097" y="12960"/>
                    <a:pt x="1097" y="12960"/>
                  </a:cubicBezTo>
                  <a:cubicBezTo>
                    <a:pt x="844" y="12960"/>
                    <a:pt x="675" y="12744"/>
                    <a:pt x="675" y="12528"/>
                  </a:cubicBezTo>
                  <a:close/>
                  <a:moveTo>
                    <a:pt x="8100" y="13824"/>
                  </a:moveTo>
                  <a:cubicBezTo>
                    <a:pt x="8184" y="14688"/>
                    <a:pt x="8269" y="15120"/>
                    <a:pt x="8438" y="15552"/>
                  </a:cubicBezTo>
                  <a:cubicBezTo>
                    <a:pt x="2447" y="15552"/>
                    <a:pt x="2447" y="15552"/>
                    <a:pt x="2447" y="15552"/>
                  </a:cubicBezTo>
                  <a:cubicBezTo>
                    <a:pt x="2194" y="15552"/>
                    <a:pt x="2025" y="15336"/>
                    <a:pt x="2025" y="15120"/>
                  </a:cubicBezTo>
                  <a:cubicBezTo>
                    <a:pt x="2025" y="14472"/>
                    <a:pt x="2025" y="14472"/>
                    <a:pt x="2025" y="14472"/>
                  </a:cubicBezTo>
                  <a:cubicBezTo>
                    <a:pt x="2025" y="14148"/>
                    <a:pt x="2194" y="13824"/>
                    <a:pt x="2447" y="13824"/>
                  </a:cubicBezTo>
                  <a:lnTo>
                    <a:pt x="8100" y="13824"/>
                  </a:lnTo>
                  <a:close/>
                  <a:moveTo>
                    <a:pt x="1350" y="17064"/>
                  </a:moveTo>
                  <a:cubicBezTo>
                    <a:pt x="1350" y="16740"/>
                    <a:pt x="1519" y="16416"/>
                    <a:pt x="1772" y="16416"/>
                  </a:cubicBezTo>
                  <a:cubicBezTo>
                    <a:pt x="2447" y="16416"/>
                    <a:pt x="2447" y="16416"/>
                    <a:pt x="2447" y="16416"/>
                  </a:cubicBezTo>
                  <a:cubicBezTo>
                    <a:pt x="8691" y="16416"/>
                    <a:pt x="8691" y="16416"/>
                    <a:pt x="8691" y="16416"/>
                  </a:cubicBezTo>
                  <a:cubicBezTo>
                    <a:pt x="8859" y="17280"/>
                    <a:pt x="9113" y="17712"/>
                    <a:pt x="9450" y="18144"/>
                  </a:cubicBezTo>
                  <a:cubicBezTo>
                    <a:pt x="1772" y="18144"/>
                    <a:pt x="1772" y="18144"/>
                    <a:pt x="1772" y="18144"/>
                  </a:cubicBezTo>
                  <a:cubicBezTo>
                    <a:pt x="1519" y="18144"/>
                    <a:pt x="1350" y="17928"/>
                    <a:pt x="1350" y="17712"/>
                  </a:cubicBezTo>
                  <a:lnTo>
                    <a:pt x="1350" y="17064"/>
                  </a:lnTo>
                  <a:close/>
                  <a:moveTo>
                    <a:pt x="675" y="19656"/>
                  </a:moveTo>
                  <a:cubicBezTo>
                    <a:pt x="675" y="19332"/>
                    <a:pt x="844" y="19008"/>
                    <a:pt x="1097" y="19008"/>
                  </a:cubicBezTo>
                  <a:cubicBezTo>
                    <a:pt x="1772" y="19008"/>
                    <a:pt x="1772" y="19008"/>
                    <a:pt x="1772" y="19008"/>
                  </a:cubicBezTo>
                  <a:cubicBezTo>
                    <a:pt x="10041" y="19008"/>
                    <a:pt x="10041" y="19008"/>
                    <a:pt x="10041" y="19008"/>
                  </a:cubicBezTo>
                  <a:cubicBezTo>
                    <a:pt x="10547" y="19872"/>
                    <a:pt x="11222" y="20304"/>
                    <a:pt x="11897" y="20736"/>
                  </a:cubicBezTo>
                  <a:cubicBezTo>
                    <a:pt x="1097" y="20736"/>
                    <a:pt x="1097" y="20736"/>
                    <a:pt x="1097" y="20736"/>
                  </a:cubicBezTo>
                  <a:cubicBezTo>
                    <a:pt x="844" y="20736"/>
                    <a:pt x="675" y="20520"/>
                    <a:pt x="675" y="20304"/>
                  </a:cubicBezTo>
                  <a:lnTo>
                    <a:pt x="675" y="19656"/>
                  </a:lnTo>
                  <a:close/>
                </a:path>
              </a:pathLst>
            </a:custGeom>
            <a:solidFill>
              <a:schemeClr val="bg1"/>
            </a:solidFill>
            <a:ln w="12700">
              <a:miter lim="400000"/>
            </a:ln>
          </p:spPr>
          <p:txBody>
            <a:bodyPr tIns="45720" bIns="45720"/>
            <a:lstStyle/>
            <a:p>
              <a:pPr>
                <a:defRPr sz="3600">
                  <a:latin typeface="等线"/>
                  <a:ea typeface="等线"/>
                  <a:cs typeface="等线"/>
                  <a:sym typeface="等线"/>
                </a:defRPr>
              </a:pPr>
              <a:endParaRPr dirty="0">
                <a:solidFill>
                  <a:schemeClr val="bg1"/>
                </a:solidFill>
              </a:endParaRPr>
            </a:p>
          </p:txBody>
        </p:sp>
        <p:sp>
          <p:nvSpPr>
            <p:cNvPr id="23" name="Rectangle 49"/>
            <p:cNvSpPr/>
            <p:nvPr/>
          </p:nvSpPr>
          <p:spPr>
            <a:xfrm>
              <a:off x="6681771" y="3195674"/>
              <a:ext cx="1373052" cy="830997"/>
            </a:xfrm>
            <a:prstGeom prst="rect">
              <a:avLst/>
            </a:prstGeom>
          </p:spPr>
          <p:txBody>
            <a:bodyPr wrap="square">
              <a:sp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为律师、法官、学者等法律专业人士提供一个可靠的工具。</a:t>
              </a:r>
            </a:p>
          </p:txBody>
        </p:sp>
      </p:grpSp>
      <p:grpSp>
        <p:nvGrpSpPr>
          <p:cNvPr id="24" name="Group 3"/>
          <p:cNvGrpSpPr/>
          <p:nvPr/>
        </p:nvGrpSpPr>
        <p:grpSpPr>
          <a:xfrm>
            <a:off x="5344912" y="3412660"/>
            <a:ext cx="1938440" cy="1938440"/>
            <a:chOff x="5344912" y="3412660"/>
            <a:chExt cx="1938440" cy="1938440"/>
          </a:xfrm>
        </p:grpSpPr>
        <p:sp>
          <p:nvSpPr>
            <p:cNvPr id="25" name="Oval 46"/>
            <p:cNvSpPr/>
            <p:nvPr/>
          </p:nvSpPr>
          <p:spPr>
            <a:xfrm>
              <a:off x="5344912" y="3412660"/>
              <a:ext cx="1938440" cy="1938440"/>
            </a:xfrm>
            <a:prstGeom prst="ellipse">
              <a:avLst/>
            </a:prstGeom>
            <a:solidFill>
              <a:schemeClr val="accent4"/>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TextBox 28"/>
            <p:cNvSpPr txBox="1"/>
            <p:nvPr/>
          </p:nvSpPr>
          <p:spPr>
            <a:xfrm>
              <a:off x="5863897" y="4262292"/>
              <a:ext cx="1166853" cy="353943"/>
            </a:xfrm>
            <a:prstGeom prst="rect">
              <a:avLst/>
            </a:prstGeom>
            <a:noFill/>
          </p:spPr>
          <p:txBody>
            <a:bodyPr wrap="square" rtlCol="0">
              <a:spAutoFit/>
            </a:bodyPr>
            <a:lstStyle/>
            <a:p>
              <a:pPr algn="ctr"/>
              <a:r>
                <a:rPr lang="zh-CN" altLang="en-US" sz="1700" b="1" dirty="0">
                  <a:solidFill>
                    <a:schemeClr val="bg1"/>
                  </a:solidFill>
                  <a:latin typeface="方正清刻本悦宋简体" panose="02000000000000000000" pitchFamily="2" charset="-122"/>
                  <a:ea typeface="方正清刻本悦宋简体" panose="02000000000000000000" pitchFamily="2" charset="-122"/>
                </a:rPr>
                <a:t>更高质量</a:t>
              </a:r>
            </a:p>
          </p:txBody>
        </p:sp>
        <p:sp>
          <p:nvSpPr>
            <p:cNvPr id="27" name="Shape 775"/>
            <p:cNvSpPr/>
            <p:nvPr/>
          </p:nvSpPr>
          <p:spPr>
            <a:xfrm>
              <a:off x="6317330" y="3973785"/>
              <a:ext cx="258086" cy="249693"/>
            </a:xfrm>
            <a:custGeom>
              <a:avLst/>
              <a:gdLst/>
              <a:ahLst/>
              <a:cxnLst>
                <a:cxn ang="0">
                  <a:pos x="wd2" y="hd2"/>
                </a:cxn>
                <a:cxn ang="5400000">
                  <a:pos x="wd2" y="hd2"/>
                </a:cxn>
                <a:cxn ang="10800000">
                  <a:pos x="wd2" y="hd2"/>
                </a:cxn>
                <a:cxn ang="16200000">
                  <a:pos x="wd2" y="hd2"/>
                </a:cxn>
              </a:cxnLst>
              <a:rect l="0" t="0" r="r" b="b"/>
              <a:pathLst>
                <a:path w="21600" h="21600" extrusionOk="0">
                  <a:moveTo>
                    <a:pt x="8710" y="21600"/>
                  </a:moveTo>
                  <a:cubicBezTo>
                    <a:pt x="8710" y="21600"/>
                    <a:pt x="9058" y="21600"/>
                    <a:pt x="9668" y="21600"/>
                  </a:cubicBezTo>
                  <a:cubicBezTo>
                    <a:pt x="14632" y="21600"/>
                    <a:pt x="14632" y="21600"/>
                    <a:pt x="14632" y="21600"/>
                  </a:cubicBezTo>
                  <a:cubicBezTo>
                    <a:pt x="17071" y="21600"/>
                    <a:pt x="17071" y="21600"/>
                    <a:pt x="17071" y="21600"/>
                  </a:cubicBezTo>
                  <a:cubicBezTo>
                    <a:pt x="17332" y="21600"/>
                    <a:pt x="17594" y="21600"/>
                    <a:pt x="17768" y="21600"/>
                  </a:cubicBezTo>
                  <a:cubicBezTo>
                    <a:pt x="18639" y="21600"/>
                    <a:pt x="19423" y="21240"/>
                    <a:pt x="19771" y="20790"/>
                  </a:cubicBezTo>
                  <a:cubicBezTo>
                    <a:pt x="20294" y="19980"/>
                    <a:pt x="20294" y="19170"/>
                    <a:pt x="20206" y="18810"/>
                  </a:cubicBezTo>
                  <a:cubicBezTo>
                    <a:pt x="20642" y="18270"/>
                    <a:pt x="20903" y="17550"/>
                    <a:pt x="20903" y="16650"/>
                  </a:cubicBezTo>
                  <a:cubicBezTo>
                    <a:pt x="20903" y="16290"/>
                    <a:pt x="20816" y="16020"/>
                    <a:pt x="20729" y="15840"/>
                  </a:cubicBezTo>
                  <a:cubicBezTo>
                    <a:pt x="21077" y="15390"/>
                    <a:pt x="21339" y="14760"/>
                    <a:pt x="21426" y="14040"/>
                  </a:cubicBezTo>
                  <a:cubicBezTo>
                    <a:pt x="21426" y="13410"/>
                    <a:pt x="21339" y="12870"/>
                    <a:pt x="21165" y="12600"/>
                  </a:cubicBezTo>
                  <a:cubicBezTo>
                    <a:pt x="21339" y="12240"/>
                    <a:pt x="21600" y="11700"/>
                    <a:pt x="21600" y="11070"/>
                  </a:cubicBezTo>
                  <a:cubicBezTo>
                    <a:pt x="21600" y="8910"/>
                    <a:pt x="19771" y="8010"/>
                    <a:pt x="18465" y="7920"/>
                  </a:cubicBezTo>
                  <a:cubicBezTo>
                    <a:pt x="15677" y="8010"/>
                    <a:pt x="15677" y="8010"/>
                    <a:pt x="15677" y="8010"/>
                  </a:cubicBezTo>
                  <a:cubicBezTo>
                    <a:pt x="15765" y="7830"/>
                    <a:pt x="15852" y="7740"/>
                    <a:pt x="15852" y="7650"/>
                  </a:cubicBezTo>
                  <a:cubicBezTo>
                    <a:pt x="16026" y="7470"/>
                    <a:pt x="16723" y="6480"/>
                    <a:pt x="17419" y="4590"/>
                  </a:cubicBezTo>
                  <a:cubicBezTo>
                    <a:pt x="18203" y="2070"/>
                    <a:pt x="16113" y="360"/>
                    <a:pt x="16026" y="270"/>
                  </a:cubicBezTo>
                  <a:cubicBezTo>
                    <a:pt x="15939" y="180"/>
                    <a:pt x="15939" y="180"/>
                    <a:pt x="15939" y="180"/>
                  </a:cubicBezTo>
                  <a:cubicBezTo>
                    <a:pt x="15852" y="180"/>
                    <a:pt x="15852" y="180"/>
                    <a:pt x="15852" y="180"/>
                  </a:cubicBezTo>
                  <a:cubicBezTo>
                    <a:pt x="15765" y="90"/>
                    <a:pt x="15503" y="0"/>
                    <a:pt x="15155" y="0"/>
                  </a:cubicBezTo>
                  <a:cubicBezTo>
                    <a:pt x="14806" y="0"/>
                    <a:pt x="14458" y="90"/>
                    <a:pt x="14197" y="270"/>
                  </a:cubicBezTo>
                  <a:cubicBezTo>
                    <a:pt x="13674" y="630"/>
                    <a:pt x="13326" y="1260"/>
                    <a:pt x="13239" y="2160"/>
                  </a:cubicBezTo>
                  <a:cubicBezTo>
                    <a:pt x="12977" y="3870"/>
                    <a:pt x="11671" y="5310"/>
                    <a:pt x="10887" y="5940"/>
                  </a:cubicBezTo>
                  <a:cubicBezTo>
                    <a:pt x="10800" y="6030"/>
                    <a:pt x="10713" y="6120"/>
                    <a:pt x="10626" y="6210"/>
                  </a:cubicBezTo>
                  <a:cubicBezTo>
                    <a:pt x="10103" y="6660"/>
                    <a:pt x="9668" y="7560"/>
                    <a:pt x="9319" y="8460"/>
                  </a:cubicBezTo>
                  <a:cubicBezTo>
                    <a:pt x="9145" y="8820"/>
                    <a:pt x="9145" y="8820"/>
                    <a:pt x="9145" y="8820"/>
                  </a:cubicBezTo>
                  <a:cubicBezTo>
                    <a:pt x="8884" y="9270"/>
                    <a:pt x="8274" y="9990"/>
                    <a:pt x="7926" y="10350"/>
                  </a:cubicBezTo>
                  <a:cubicBezTo>
                    <a:pt x="7752" y="10350"/>
                    <a:pt x="7490" y="10350"/>
                    <a:pt x="7229" y="10350"/>
                  </a:cubicBezTo>
                  <a:cubicBezTo>
                    <a:pt x="7142" y="9900"/>
                    <a:pt x="6881" y="9360"/>
                    <a:pt x="6271" y="9360"/>
                  </a:cubicBezTo>
                  <a:cubicBezTo>
                    <a:pt x="1394" y="9360"/>
                    <a:pt x="1394" y="9360"/>
                    <a:pt x="1394" y="9360"/>
                  </a:cubicBezTo>
                  <a:cubicBezTo>
                    <a:pt x="697" y="9360"/>
                    <a:pt x="0" y="10080"/>
                    <a:pt x="0" y="10890"/>
                  </a:cubicBezTo>
                  <a:cubicBezTo>
                    <a:pt x="0" y="20250"/>
                    <a:pt x="0" y="20250"/>
                    <a:pt x="0" y="20250"/>
                  </a:cubicBezTo>
                  <a:cubicBezTo>
                    <a:pt x="0" y="21060"/>
                    <a:pt x="610" y="21600"/>
                    <a:pt x="1394" y="21600"/>
                  </a:cubicBezTo>
                  <a:lnTo>
                    <a:pt x="8710" y="21600"/>
                  </a:lnTo>
                  <a:close/>
                  <a:moveTo>
                    <a:pt x="6794" y="11070"/>
                  </a:moveTo>
                  <a:cubicBezTo>
                    <a:pt x="7055" y="11070"/>
                    <a:pt x="7055" y="11070"/>
                    <a:pt x="7055" y="11070"/>
                  </a:cubicBezTo>
                  <a:cubicBezTo>
                    <a:pt x="7316" y="11070"/>
                    <a:pt x="7839" y="11070"/>
                    <a:pt x="8100" y="11070"/>
                  </a:cubicBezTo>
                  <a:cubicBezTo>
                    <a:pt x="8187" y="11070"/>
                    <a:pt x="8187" y="11070"/>
                    <a:pt x="8187" y="11070"/>
                  </a:cubicBezTo>
                  <a:cubicBezTo>
                    <a:pt x="8274" y="10980"/>
                    <a:pt x="8274" y="10980"/>
                    <a:pt x="8274" y="10980"/>
                  </a:cubicBezTo>
                  <a:cubicBezTo>
                    <a:pt x="8710" y="10620"/>
                    <a:pt x="9406" y="9720"/>
                    <a:pt x="9755" y="9090"/>
                  </a:cubicBezTo>
                  <a:cubicBezTo>
                    <a:pt x="9929" y="8730"/>
                    <a:pt x="9929" y="8730"/>
                    <a:pt x="9929" y="8730"/>
                  </a:cubicBezTo>
                  <a:cubicBezTo>
                    <a:pt x="10277" y="8010"/>
                    <a:pt x="10713" y="7020"/>
                    <a:pt x="11061" y="6750"/>
                  </a:cubicBezTo>
                  <a:cubicBezTo>
                    <a:pt x="11148" y="6660"/>
                    <a:pt x="11235" y="6570"/>
                    <a:pt x="11323" y="6570"/>
                  </a:cubicBezTo>
                  <a:cubicBezTo>
                    <a:pt x="11584" y="6300"/>
                    <a:pt x="13587" y="4590"/>
                    <a:pt x="13935" y="2250"/>
                  </a:cubicBezTo>
                  <a:cubicBezTo>
                    <a:pt x="13935" y="1530"/>
                    <a:pt x="14197" y="1080"/>
                    <a:pt x="14545" y="900"/>
                  </a:cubicBezTo>
                  <a:cubicBezTo>
                    <a:pt x="14719" y="810"/>
                    <a:pt x="14894" y="720"/>
                    <a:pt x="15155" y="720"/>
                  </a:cubicBezTo>
                  <a:cubicBezTo>
                    <a:pt x="15329" y="720"/>
                    <a:pt x="15503" y="810"/>
                    <a:pt x="15590" y="810"/>
                  </a:cubicBezTo>
                  <a:cubicBezTo>
                    <a:pt x="15677" y="810"/>
                    <a:pt x="15677" y="810"/>
                    <a:pt x="15677" y="810"/>
                  </a:cubicBezTo>
                  <a:cubicBezTo>
                    <a:pt x="15852" y="990"/>
                    <a:pt x="17332" y="2430"/>
                    <a:pt x="16723" y="4320"/>
                  </a:cubicBezTo>
                  <a:cubicBezTo>
                    <a:pt x="16113" y="6210"/>
                    <a:pt x="15416" y="7110"/>
                    <a:pt x="15329" y="7290"/>
                  </a:cubicBezTo>
                  <a:cubicBezTo>
                    <a:pt x="15155" y="7470"/>
                    <a:pt x="14806" y="8100"/>
                    <a:pt x="14981" y="8460"/>
                  </a:cubicBezTo>
                  <a:cubicBezTo>
                    <a:pt x="15068" y="8640"/>
                    <a:pt x="15068" y="8640"/>
                    <a:pt x="15068" y="8640"/>
                  </a:cubicBezTo>
                  <a:cubicBezTo>
                    <a:pt x="15416" y="8730"/>
                    <a:pt x="15416" y="8730"/>
                    <a:pt x="15416" y="8730"/>
                  </a:cubicBezTo>
                  <a:cubicBezTo>
                    <a:pt x="18465" y="8640"/>
                    <a:pt x="18465" y="8640"/>
                    <a:pt x="18465" y="8640"/>
                  </a:cubicBezTo>
                  <a:cubicBezTo>
                    <a:pt x="19335" y="8730"/>
                    <a:pt x="20903" y="9270"/>
                    <a:pt x="20903" y="11070"/>
                  </a:cubicBezTo>
                  <a:cubicBezTo>
                    <a:pt x="20903" y="11700"/>
                    <a:pt x="20642" y="12060"/>
                    <a:pt x="20468" y="12330"/>
                  </a:cubicBezTo>
                  <a:cubicBezTo>
                    <a:pt x="20294" y="12510"/>
                    <a:pt x="20294" y="12510"/>
                    <a:pt x="20294" y="12510"/>
                  </a:cubicBezTo>
                  <a:cubicBezTo>
                    <a:pt x="20468" y="12690"/>
                    <a:pt x="20468" y="12690"/>
                    <a:pt x="20468" y="12690"/>
                  </a:cubicBezTo>
                  <a:cubicBezTo>
                    <a:pt x="20555" y="12960"/>
                    <a:pt x="20729" y="13410"/>
                    <a:pt x="20729" y="13950"/>
                  </a:cubicBezTo>
                  <a:cubicBezTo>
                    <a:pt x="20642" y="14670"/>
                    <a:pt x="20381" y="15210"/>
                    <a:pt x="20119" y="15480"/>
                  </a:cubicBezTo>
                  <a:cubicBezTo>
                    <a:pt x="19945" y="15660"/>
                    <a:pt x="19945" y="15660"/>
                    <a:pt x="19945" y="15660"/>
                  </a:cubicBezTo>
                  <a:cubicBezTo>
                    <a:pt x="20032" y="15840"/>
                    <a:pt x="20032" y="15840"/>
                    <a:pt x="20032" y="15840"/>
                  </a:cubicBezTo>
                  <a:cubicBezTo>
                    <a:pt x="20119" y="16110"/>
                    <a:pt x="20206" y="16290"/>
                    <a:pt x="20206" y="16650"/>
                  </a:cubicBezTo>
                  <a:cubicBezTo>
                    <a:pt x="20119" y="17640"/>
                    <a:pt x="19858" y="18180"/>
                    <a:pt x="19597" y="18360"/>
                  </a:cubicBezTo>
                  <a:cubicBezTo>
                    <a:pt x="19510" y="18540"/>
                    <a:pt x="19510" y="18540"/>
                    <a:pt x="19510" y="18540"/>
                  </a:cubicBezTo>
                  <a:cubicBezTo>
                    <a:pt x="19510" y="18720"/>
                    <a:pt x="19510" y="18720"/>
                    <a:pt x="19510" y="18720"/>
                  </a:cubicBezTo>
                  <a:cubicBezTo>
                    <a:pt x="19597" y="18900"/>
                    <a:pt x="19684" y="19710"/>
                    <a:pt x="19161" y="20340"/>
                  </a:cubicBezTo>
                  <a:cubicBezTo>
                    <a:pt x="18987" y="20610"/>
                    <a:pt x="18552" y="20880"/>
                    <a:pt x="17768" y="20880"/>
                  </a:cubicBezTo>
                  <a:cubicBezTo>
                    <a:pt x="17594" y="20880"/>
                    <a:pt x="17332" y="20880"/>
                    <a:pt x="17071" y="20880"/>
                  </a:cubicBezTo>
                  <a:cubicBezTo>
                    <a:pt x="14632" y="20880"/>
                    <a:pt x="14632" y="20880"/>
                    <a:pt x="14632" y="20880"/>
                  </a:cubicBezTo>
                  <a:cubicBezTo>
                    <a:pt x="9668" y="20880"/>
                    <a:pt x="9668" y="20880"/>
                    <a:pt x="9668" y="20880"/>
                  </a:cubicBezTo>
                  <a:cubicBezTo>
                    <a:pt x="9058" y="20880"/>
                    <a:pt x="8710" y="20880"/>
                    <a:pt x="8710" y="20880"/>
                  </a:cubicBezTo>
                  <a:cubicBezTo>
                    <a:pt x="6619" y="20880"/>
                    <a:pt x="6619" y="20880"/>
                    <a:pt x="6619" y="20880"/>
                  </a:cubicBezTo>
                  <a:cubicBezTo>
                    <a:pt x="6619" y="10620"/>
                    <a:pt x="6619" y="10620"/>
                    <a:pt x="6619" y="10620"/>
                  </a:cubicBezTo>
                  <a:cubicBezTo>
                    <a:pt x="6619" y="10710"/>
                    <a:pt x="6619" y="10800"/>
                    <a:pt x="6706" y="10800"/>
                  </a:cubicBezTo>
                  <a:lnTo>
                    <a:pt x="6794" y="11070"/>
                  </a:lnTo>
                  <a:close/>
                  <a:moveTo>
                    <a:pt x="697" y="20250"/>
                  </a:moveTo>
                  <a:cubicBezTo>
                    <a:pt x="697" y="10890"/>
                    <a:pt x="697" y="10890"/>
                    <a:pt x="697" y="10890"/>
                  </a:cubicBezTo>
                  <a:cubicBezTo>
                    <a:pt x="697" y="10440"/>
                    <a:pt x="1045" y="10080"/>
                    <a:pt x="1394" y="10080"/>
                  </a:cubicBezTo>
                  <a:cubicBezTo>
                    <a:pt x="5923" y="10080"/>
                    <a:pt x="5923" y="10080"/>
                    <a:pt x="5923" y="10080"/>
                  </a:cubicBezTo>
                  <a:cubicBezTo>
                    <a:pt x="5923" y="20880"/>
                    <a:pt x="5923" y="20880"/>
                    <a:pt x="5923" y="20880"/>
                  </a:cubicBezTo>
                  <a:cubicBezTo>
                    <a:pt x="1394" y="20880"/>
                    <a:pt x="1394" y="20880"/>
                    <a:pt x="1394" y="20880"/>
                  </a:cubicBezTo>
                  <a:cubicBezTo>
                    <a:pt x="1045" y="20880"/>
                    <a:pt x="697" y="20700"/>
                    <a:pt x="697" y="20250"/>
                  </a:cubicBezTo>
                  <a:close/>
                </a:path>
              </a:pathLst>
            </a:custGeom>
            <a:solidFill>
              <a:schemeClr val="bg1"/>
            </a:solidFill>
            <a:ln w="12700">
              <a:miter lim="400000"/>
            </a:ln>
          </p:spPr>
          <p:txBody>
            <a:bodyPr tIns="45720" bIns="45720"/>
            <a:lstStyle/>
            <a:p>
              <a:pPr>
                <a:defRPr sz="3600">
                  <a:latin typeface="等线"/>
                  <a:ea typeface="等线"/>
                  <a:cs typeface="等线"/>
                  <a:sym typeface="等线"/>
                </a:defRPr>
              </a:pPr>
              <a:endParaRPr dirty="0">
                <a:solidFill>
                  <a:schemeClr val="bg1"/>
                </a:solidFill>
              </a:endParaRPr>
            </a:p>
          </p:txBody>
        </p:sp>
        <p:sp>
          <p:nvSpPr>
            <p:cNvPr id="28" name="Rectangle 51"/>
            <p:cNvSpPr/>
            <p:nvPr/>
          </p:nvSpPr>
          <p:spPr>
            <a:xfrm>
              <a:off x="5680434" y="4582369"/>
              <a:ext cx="1373052" cy="646331"/>
            </a:xfrm>
            <a:prstGeom prst="rect">
              <a:avLst/>
            </a:prstGeom>
          </p:spPr>
          <p:txBody>
            <a:bodyPr wrap="square">
              <a:sp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高质量、高效率、高相关的搜索结果。</a:t>
              </a:r>
            </a:p>
          </p:txBody>
        </p:sp>
      </p:grpSp>
      <p:grpSp>
        <p:nvGrpSpPr>
          <p:cNvPr id="29" name="Group 5"/>
          <p:cNvGrpSpPr/>
          <p:nvPr/>
        </p:nvGrpSpPr>
        <p:grpSpPr>
          <a:xfrm>
            <a:off x="2973906" y="2183642"/>
            <a:ext cx="3057910" cy="3057910"/>
            <a:chOff x="2973906" y="2183642"/>
            <a:chExt cx="3057910" cy="3057910"/>
          </a:xfrm>
        </p:grpSpPr>
        <p:sp>
          <p:nvSpPr>
            <p:cNvPr id="30" name="Oval 2"/>
            <p:cNvSpPr/>
            <p:nvPr/>
          </p:nvSpPr>
          <p:spPr>
            <a:xfrm>
              <a:off x="2973906" y="2183642"/>
              <a:ext cx="3057910" cy="3057910"/>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TextBox 27"/>
            <p:cNvSpPr txBox="1"/>
            <p:nvPr/>
          </p:nvSpPr>
          <p:spPr>
            <a:xfrm>
              <a:off x="3776723" y="3382264"/>
              <a:ext cx="1422184" cy="461665"/>
            </a:xfrm>
            <a:prstGeom prst="rect">
              <a:avLst/>
            </a:prstGeom>
            <a:noFill/>
          </p:spPr>
          <p:txBody>
            <a:bodyPr wrap="none" rtlCol="0">
              <a:spAutoFit/>
            </a:bodyPr>
            <a:lstStyle/>
            <a:p>
              <a:pPr algn="ctr"/>
              <a:r>
                <a:rPr lang="zh-CN" altLang="en-US" sz="2400" b="1" dirty="0">
                  <a:solidFill>
                    <a:schemeClr val="bg1"/>
                  </a:solidFill>
                  <a:latin typeface="方正清刻本悦宋简体" panose="02000000000000000000" pitchFamily="2" charset="-122"/>
                  <a:ea typeface="方正清刻本悦宋简体" panose="02000000000000000000" pitchFamily="2" charset="-122"/>
                </a:rPr>
                <a:t>降本增效</a:t>
              </a:r>
            </a:p>
          </p:txBody>
        </p:sp>
        <p:sp>
          <p:nvSpPr>
            <p:cNvPr id="32" name="Shape 870"/>
            <p:cNvSpPr/>
            <p:nvPr/>
          </p:nvSpPr>
          <p:spPr>
            <a:xfrm>
              <a:off x="4166293" y="2551562"/>
              <a:ext cx="725713" cy="721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931" y="0"/>
                    <a:pt x="5231" y="1097"/>
                    <a:pt x="3122" y="3122"/>
                  </a:cubicBezTo>
                  <a:cubicBezTo>
                    <a:pt x="1097" y="5231"/>
                    <a:pt x="0" y="7931"/>
                    <a:pt x="0" y="10800"/>
                  </a:cubicBezTo>
                  <a:cubicBezTo>
                    <a:pt x="0" y="13669"/>
                    <a:pt x="1097" y="16369"/>
                    <a:pt x="3122" y="18478"/>
                  </a:cubicBezTo>
                  <a:cubicBezTo>
                    <a:pt x="5231" y="20503"/>
                    <a:pt x="7931" y="21600"/>
                    <a:pt x="10800" y="21600"/>
                  </a:cubicBezTo>
                  <a:cubicBezTo>
                    <a:pt x="13669" y="21600"/>
                    <a:pt x="16369" y="20503"/>
                    <a:pt x="18478" y="18478"/>
                  </a:cubicBezTo>
                  <a:cubicBezTo>
                    <a:pt x="20503" y="16369"/>
                    <a:pt x="21600" y="13669"/>
                    <a:pt x="21600" y="10800"/>
                  </a:cubicBezTo>
                  <a:cubicBezTo>
                    <a:pt x="21600" y="7931"/>
                    <a:pt x="20503" y="5231"/>
                    <a:pt x="18478" y="3122"/>
                  </a:cubicBezTo>
                  <a:cubicBezTo>
                    <a:pt x="16369" y="1097"/>
                    <a:pt x="13669" y="0"/>
                    <a:pt x="10800" y="0"/>
                  </a:cubicBezTo>
                  <a:close/>
                  <a:moveTo>
                    <a:pt x="17972" y="17972"/>
                  </a:moveTo>
                  <a:cubicBezTo>
                    <a:pt x="16031" y="19913"/>
                    <a:pt x="13500" y="20925"/>
                    <a:pt x="10800" y="20925"/>
                  </a:cubicBezTo>
                  <a:cubicBezTo>
                    <a:pt x="8100" y="20925"/>
                    <a:pt x="5569" y="19913"/>
                    <a:pt x="3628" y="17972"/>
                  </a:cubicBezTo>
                  <a:cubicBezTo>
                    <a:pt x="1688" y="16031"/>
                    <a:pt x="675" y="13500"/>
                    <a:pt x="675" y="10800"/>
                  </a:cubicBezTo>
                  <a:cubicBezTo>
                    <a:pt x="675" y="8100"/>
                    <a:pt x="1688" y="5569"/>
                    <a:pt x="3628" y="3628"/>
                  </a:cubicBezTo>
                  <a:cubicBezTo>
                    <a:pt x="5569" y="1688"/>
                    <a:pt x="8100" y="675"/>
                    <a:pt x="10800" y="675"/>
                  </a:cubicBezTo>
                  <a:cubicBezTo>
                    <a:pt x="13500" y="675"/>
                    <a:pt x="16031" y="1688"/>
                    <a:pt x="17972" y="3628"/>
                  </a:cubicBezTo>
                  <a:cubicBezTo>
                    <a:pt x="19913" y="5569"/>
                    <a:pt x="20925" y="8100"/>
                    <a:pt x="20925" y="10800"/>
                  </a:cubicBezTo>
                  <a:cubicBezTo>
                    <a:pt x="20925" y="13500"/>
                    <a:pt x="19913" y="16031"/>
                    <a:pt x="17972" y="17972"/>
                  </a:cubicBezTo>
                  <a:close/>
                  <a:moveTo>
                    <a:pt x="12234" y="9028"/>
                  </a:moveTo>
                  <a:cubicBezTo>
                    <a:pt x="12234" y="9197"/>
                    <a:pt x="12403" y="9366"/>
                    <a:pt x="12572" y="9366"/>
                  </a:cubicBezTo>
                  <a:cubicBezTo>
                    <a:pt x="12741" y="9366"/>
                    <a:pt x="12909" y="9197"/>
                    <a:pt x="12909" y="9028"/>
                  </a:cubicBezTo>
                  <a:cubicBezTo>
                    <a:pt x="12909" y="7931"/>
                    <a:pt x="12150" y="7088"/>
                    <a:pt x="11138" y="6919"/>
                  </a:cubicBezTo>
                  <a:cubicBezTo>
                    <a:pt x="11138" y="6244"/>
                    <a:pt x="11138" y="6244"/>
                    <a:pt x="11138" y="6244"/>
                  </a:cubicBezTo>
                  <a:cubicBezTo>
                    <a:pt x="11138" y="5991"/>
                    <a:pt x="10969" y="5906"/>
                    <a:pt x="10800" y="5906"/>
                  </a:cubicBezTo>
                  <a:cubicBezTo>
                    <a:pt x="10631" y="5906"/>
                    <a:pt x="10463" y="5991"/>
                    <a:pt x="10463" y="6244"/>
                  </a:cubicBezTo>
                  <a:cubicBezTo>
                    <a:pt x="10463" y="6919"/>
                    <a:pt x="10463" y="6919"/>
                    <a:pt x="10463" y="6919"/>
                  </a:cubicBezTo>
                  <a:cubicBezTo>
                    <a:pt x="9450" y="7088"/>
                    <a:pt x="8691" y="7931"/>
                    <a:pt x="8691" y="9028"/>
                  </a:cubicBezTo>
                  <a:cubicBezTo>
                    <a:pt x="8691" y="10041"/>
                    <a:pt x="9450" y="10969"/>
                    <a:pt x="10463" y="11138"/>
                  </a:cubicBezTo>
                  <a:cubicBezTo>
                    <a:pt x="10463" y="14006"/>
                    <a:pt x="10463" y="14006"/>
                    <a:pt x="10463" y="14006"/>
                  </a:cubicBezTo>
                  <a:cubicBezTo>
                    <a:pt x="9788" y="13838"/>
                    <a:pt x="9366" y="13247"/>
                    <a:pt x="9366" y="12572"/>
                  </a:cubicBezTo>
                  <a:cubicBezTo>
                    <a:pt x="9366" y="12403"/>
                    <a:pt x="9197" y="12234"/>
                    <a:pt x="8944" y="12234"/>
                  </a:cubicBezTo>
                  <a:cubicBezTo>
                    <a:pt x="8775" y="12234"/>
                    <a:pt x="8691" y="12403"/>
                    <a:pt x="8691" y="12572"/>
                  </a:cubicBezTo>
                  <a:cubicBezTo>
                    <a:pt x="8691" y="13669"/>
                    <a:pt x="9450" y="14513"/>
                    <a:pt x="10463" y="14681"/>
                  </a:cubicBezTo>
                  <a:cubicBezTo>
                    <a:pt x="10463" y="15356"/>
                    <a:pt x="10463" y="15356"/>
                    <a:pt x="10463" y="15356"/>
                  </a:cubicBezTo>
                  <a:cubicBezTo>
                    <a:pt x="10463" y="15609"/>
                    <a:pt x="10631" y="15694"/>
                    <a:pt x="10800" y="15694"/>
                  </a:cubicBezTo>
                  <a:cubicBezTo>
                    <a:pt x="10969" y="15694"/>
                    <a:pt x="11138" y="15609"/>
                    <a:pt x="11138" y="15356"/>
                  </a:cubicBezTo>
                  <a:cubicBezTo>
                    <a:pt x="11138" y="14681"/>
                    <a:pt x="11138" y="14681"/>
                    <a:pt x="11138" y="14681"/>
                  </a:cubicBezTo>
                  <a:cubicBezTo>
                    <a:pt x="12150" y="14513"/>
                    <a:pt x="12909" y="13669"/>
                    <a:pt x="12909" y="12572"/>
                  </a:cubicBezTo>
                  <a:cubicBezTo>
                    <a:pt x="12909" y="11559"/>
                    <a:pt x="12150" y="10631"/>
                    <a:pt x="11138" y="10463"/>
                  </a:cubicBezTo>
                  <a:cubicBezTo>
                    <a:pt x="11138" y="7594"/>
                    <a:pt x="11138" y="7594"/>
                    <a:pt x="11138" y="7594"/>
                  </a:cubicBezTo>
                  <a:cubicBezTo>
                    <a:pt x="11813" y="7763"/>
                    <a:pt x="12234" y="8353"/>
                    <a:pt x="12234" y="9028"/>
                  </a:cubicBezTo>
                  <a:close/>
                  <a:moveTo>
                    <a:pt x="9366" y="9028"/>
                  </a:moveTo>
                  <a:cubicBezTo>
                    <a:pt x="9366" y="8353"/>
                    <a:pt x="9788" y="7763"/>
                    <a:pt x="10463" y="7594"/>
                  </a:cubicBezTo>
                  <a:cubicBezTo>
                    <a:pt x="10463" y="10378"/>
                    <a:pt x="10463" y="10378"/>
                    <a:pt x="10463" y="10378"/>
                  </a:cubicBezTo>
                  <a:cubicBezTo>
                    <a:pt x="9788" y="10294"/>
                    <a:pt x="9366" y="9703"/>
                    <a:pt x="9366" y="9028"/>
                  </a:cubicBezTo>
                  <a:close/>
                  <a:moveTo>
                    <a:pt x="12234" y="12572"/>
                  </a:moveTo>
                  <a:cubicBezTo>
                    <a:pt x="12234" y="13247"/>
                    <a:pt x="11813" y="13838"/>
                    <a:pt x="11138" y="14006"/>
                  </a:cubicBezTo>
                  <a:cubicBezTo>
                    <a:pt x="11138" y="11222"/>
                    <a:pt x="11138" y="11222"/>
                    <a:pt x="11138" y="11222"/>
                  </a:cubicBezTo>
                  <a:cubicBezTo>
                    <a:pt x="11813" y="11306"/>
                    <a:pt x="12234" y="11897"/>
                    <a:pt x="12234" y="12572"/>
                  </a:cubicBezTo>
                  <a:close/>
                </a:path>
              </a:pathLst>
            </a:custGeom>
            <a:solidFill>
              <a:schemeClr val="bg1"/>
            </a:solidFill>
            <a:ln w="12700">
              <a:miter lim="400000"/>
            </a:ln>
          </p:spPr>
          <p:txBody>
            <a:bodyPr tIns="45720" bIns="45720"/>
            <a:lstStyle/>
            <a:p>
              <a:pPr>
                <a:defRPr sz="3600">
                  <a:latin typeface="等线"/>
                  <a:ea typeface="等线"/>
                  <a:cs typeface="等线"/>
                  <a:sym typeface="等线"/>
                </a:defRPr>
              </a:pPr>
              <a:endParaRPr>
                <a:solidFill>
                  <a:schemeClr val="bg1"/>
                </a:solidFill>
              </a:endParaRPr>
            </a:p>
          </p:txBody>
        </p:sp>
        <p:sp>
          <p:nvSpPr>
            <p:cNvPr id="33" name="Rectangle 34"/>
            <p:cNvSpPr/>
            <p:nvPr/>
          </p:nvSpPr>
          <p:spPr>
            <a:xfrm>
              <a:off x="3492514" y="3871860"/>
              <a:ext cx="2010078" cy="830997"/>
            </a:xfrm>
            <a:prstGeom prst="rect">
              <a:avLst/>
            </a:prstGeom>
          </p:spPr>
          <p:txBody>
            <a:bodyPr wrap="square">
              <a:sp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提升法律从业者和公众获取法律信息的效率和准确性，降低信息搜索的时间成本和学习成本</a:t>
              </a:r>
              <a:endPar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4" name="Group 9"/>
          <p:cNvGrpSpPr/>
          <p:nvPr/>
        </p:nvGrpSpPr>
        <p:grpSpPr>
          <a:xfrm>
            <a:off x="8122533" y="2234890"/>
            <a:ext cx="2761368" cy="2761368"/>
            <a:chOff x="8122533" y="2234890"/>
            <a:chExt cx="2761368" cy="2761368"/>
          </a:xfrm>
        </p:grpSpPr>
        <p:sp>
          <p:nvSpPr>
            <p:cNvPr id="35" name="Oval 48"/>
            <p:cNvSpPr/>
            <p:nvPr/>
          </p:nvSpPr>
          <p:spPr>
            <a:xfrm>
              <a:off x="8122533" y="2234890"/>
              <a:ext cx="2761368" cy="2761368"/>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6" name="TextBox 30"/>
            <p:cNvSpPr txBox="1"/>
            <p:nvPr/>
          </p:nvSpPr>
          <p:spPr>
            <a:xfrm>
              <a:off x="8975668" y="3201284"/>
              <a:ext cx="1055097" cy="430887"/>
            </a:xfrm>
            <a:prstGeom prst="rect">
              <a:avLst/>
            </a:prstGeom>
            <a:noFill/>
          </p:spPr>
          <p:txBody>
            <a:bodyPr wrap="none" rtlCol="0">
              <a:spAutoFit/>
            </a:bodyPr>
            <a:lstStyle/>
            <a:p>
              <a:pPr algn="ctr"/>
              <a:r>
                <a:rPr lang="en-US" altLang="zh-CN" sz="2200" b="1" dirty="0">
                  <a:solidFill>
                    <a:schemeClr val="bg1"/>
                  </a:solidFill>
                  <a:latin typeface="方正清刻本悦宋简体" panose="02000000000000000000" pitchFamily="2" charset="-122"/>
                  <a:ea typeface="方正清刻本悦宋简体" panose="02000000000000000000" pitchFamily="2" charset="-122"/>
                </a:rPr>
                <a:t>AI</a:t>
              </a:r>
              <a:r>
                <a:rPr lang="zh-CN" altLang="en-US" sz="2200" b="1" dirty="0">
                  <a:solidFill>
                    <a:schemeClr val="bg1"/>
                  </a:solidFill>
                  <a:latin typeface="方正清刻本悦宋简体" panose="02000000000000000000" pitchFamily="2" charset="-122"/>
                  <a:ea typeface="方正清刻本悦宋简体" panose="02000000000000000000" pitchFamily="2" charset="-122"/>
                </a:rPr>
                <a:t>赋能</a:t>
              </a:r>
            </a:p>
          </p:txBody>
        </p:sp>
        <p:grpSp>
          <p:nvGrpSpPr>
            <p:cNvPr id="37" name="Group 1010"/>
            <p:cNvGrpSpPr/>
            <p:nvPr/>
          </p:nvGrpSpPr>
          <p:grpSpPr>
            <a:xfrm>
              <a:off x="9249745" y="2573129"/>
              <a:ext cx="506942" cy="518657"/>
              <a:chOff x="0" y="0"/>
              <a:chExt cx="545681" cy="558292"/>
            </a:xfrm>
            <a:solidFill>
              <a:schemeClr val="accent2"/>
            </a:solidFill>
          </p:grpSpPr>
          <p:sp>
            <p:nvSpPr>
              <p:cNvPr id="39" name="Shape 1006"/>
              <p:cNvSpPr/>
              <p:nvPr/>
            </p:nvSpPr>
            <p:spPr>
              <a:xfrm>
                <a:off x="0" y="407772"/>
                <a:ext cx="92731" cy="150521"/>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3436" y="21600"/>
                      <a:pt x="0" y="19440"/>
                      <a:pt x="0" y="17280"/>
                    </a:cubicBezTo>
                    <a:cubicBezTo>
                      <a:pt x="0" y="4320"/>
                      <a:pt x="0" y="4320"/>
                      <a:pt x="0" y="4320"/>
                    </a:cubicBezTo>
                    <a:cubicBezTo>
                      <a:pt x="0" y="2160"/>
                      <a:pt x="3436" y="0"/>
                      <a:pt x="6873" y="0"/>
                    </a:cubicBezTo>
                    <a:cubicBezTo>
                      <a:pt x="14727" y="0"/>
                      <a:pt x="14727" y="0"/>
                      <a:pt x="14727" y="0"/>
                    </a:cubicBezTo>
                    <a:cubicBezTo>
                      <a:pt x="18655" y="0"/>
                      <a:pt x="21600" y="2160"/>
                      <a:pt x="21600" y="4320"/>
                    </a:cubicBezTo>
                    <a:cubicBezTo>
                      <a:pt x="21600" y="17280"/>
                      <a:pt x="21600" y="17280"/>
                      <a:pt x="21600" y="17280"/>
                    </a:cubicBezTo>
                    <a:cubicBezTo>
                      <a:pt x="21600" y="19440"/>
                      <a:pt x="18655" y="21600"/>
                      <a:pt x="14727" y="21600"/>
                    </a:cubicBezTo>
                    <a:close/>
                    <a:moveTo>
                      <a:pt x="6873" y="2469"/>
                    </a:moveTo>
                    <a:cubicBezTo>
                      <a:pt x="5400" y="2469"/>
                      <a:pt x="3927" y="3394"/>
                      <a:pt x="3927" y="4320"/>
                    </a:cubicBezTo>
                    <a:cubicBezTo>
                      <a:pt x="3927" y="17280"/>
                      <a:pt x="3927" y="17280"/>
                      <a:pt x="3927" y="17280"/>
                    </a:cubicBezTo>
                    <a:cubicBezTo>
                      <a:pt x="3927" y="18206"/>
                      <a:pt x="5400" y="19131"/>
                      <a:pt x="6873" y="19131"/>
                    </a:cubicBezTo>
                    <a:cubicBezTo>
                      <a:pt x="14727" y="19131"/>
                      <a:pt x="14727" y="19131"/>
                      <a:pt x="14727" y="19131"/>
                    </a:cubicBezTo>
                    <a:cubicBezTo>
                      <a:pt x="16691" y="19131"/>
                      <a:pt x="17673" y="18206"/>
                      <a:pt x="17673" y="17280"/>
                    </a:cubicBezTo>
                    <a:cubicBezTo>
                      <a:pt x="17673" y="4320"/>
                      <a:pt x="17673" y="4320"/>
                      <a:pt x="17673" y="4320"/>
                    </a:cubicBezTo>
                    <a:cubicBezTo>
                      <a:pt x="17673" y="3394"/>
                      <a:pt x="16691" y="2469"/>
                      <a:pt x="14727" y="2469"/>
                    </a:cubicBezTo>
                    <a:lnTo>
                      <a:pt x="6873" y="2469"/>
                    </a:lnTo>
                    <a:close/>
                  </a:path>
                </a:pathLst>
              </a:custGeom>
              <a:grpFill/>
              <a:ln w="12700" cap="flat">
                <a:no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solidFill>
                    <a:schemeClr val="bg1"/>
                  </a:solidFill>
                </a:endParaRPr>
              </a:p>
            </p:txBody>
          </p:sp>
          <p:sp>
            <p:nvSpPr>
              <p:cNvPr id="40" name="Shape 1007"/>
              <p:cNvSpPr/>
              <p:nvPr/>
            </p:nvSpPr>
            <p:spPr>
              <a:xfrm>
                <a:off x="151578" y="168763"/>
                <a:ext cx="92731" cy="389529"/>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0765"/>
                      <a:pt x="0" y="19929"/>
                    </a:cubicBezTo>
                    <a:cubicBezTo>
                      <a:pt x="0" y="1671"/>
                      <a:pt x="0" y="1671"/>
                      <a:pt x="0" y="1671"/>
                    </a:cubicBezTo>
                    <a:cubicBezTo>
                      <a:pt x="0" y="716"/>
                      <a:pt x="2945" y="0"/>
                      <a:pt x="6873" y="0"/>
                    </a:cubicBezTo>
                    <a:cubicBezTo>
                      <a:pt x="14727" y="0"/>
                      <a:pt x="14727" y="0"/>
                      <a:pt x="14727" y="0"/>
                    </a:cubicBezTo>
                    <a:cubicBezTo>
                      <a:pt x="18655" y="0"/>
                      <a:pt x="21600" y="716"/>
                      <a:pt x="21600" y="1671"/>
                    </a:cubicBezTo>
                    <a:cubicBezTo>
                      <a:pt x="21600" y="19929"/>
                      <a:pt x="21600" y="19929"/>
                      <a:pt x="21600" y="19929"/>
                    </a:cubicBezTo>
                    <a:cubicBezTo>
                      <a:pt x="21600" y="20765"/>
                      <a:pt x="18655" y="21600"/>
                      <a:pt x="14727" y="21600"/>
                    </a:cubicBezTo>
                    <a:close/>
                    <a:moveTo>
                      <a:pt x="6873" y="955"/>
                    </a:moveTo>
                    <a:cubicBezTo>
                      <a:pt x="5400" y="955"/>
                      <a:pt x="3927" y="1313"/>
                      <a:pt x="3927" y="1671"/>
                    </a:cubicBezTo>
                    <a:cubicBezTo>
                      <a:pt x="3927" y="19929"/>
                      <a:pt x="3927" y="19929"/>
                      <a:pt x="3927" y="19929"/>
                    </a:cubicBezTo>
                    <a:cubicBezTo>
                      <a:pt x="3927" y="20287"/>
                      <a:pt x="5400" y="20645"/>
                      <a:pt x="6873" y="20645"/>
                    </a:cubicBezTo>
                    <a:cubicBezTo>
                      <a:pt x="14727" y="20645"/>
                      <a:pt x="14727" y="20645"/>
                      <a:pt x="14727" y="20645"/>
                    </a:cubicBezTo>
                    <a:cubicBezTo>
                      <a:pt x="16200" y="20645"/>
                      <a:pt x="17673" y="20287"/>
                      <a:pt x="17673" y="19929"/>
                    </a:cubicBezTo>
                    <a:cubicBezTo>
                      <a:pt x="17673" y="1671"/>
                      <a:pt x="17673" y="1671"/>
                      <a:pt x="17673" y="1671"/>
                    </a:cubicBezTo>
                    <a:cubicBezTo>
                      <a:pt x="17673" y="1313"/>
                      <a:pt x="16200" y="955"/>
                      <a:pt x="14727" y="955"/>
                    </a:cubicBezTo>
                    <a:lnTo>
                      <a:pt x="6873" y="955"/>
                    </a:lnTo>
                    <a:close/>
                  </a:path>
                </a:pathLst>
              </a:custGeom>
              <a:grpFill/>
              <a:ln w="12700" cap="flat">
                <a:no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solidFill>
                    <a:schemeClr val="bg1"/>
                  </a:solidFill>
                </a:endParaRPr>
              </a:p>
            </p:txBody>
          </p:sp>
          <p:sp>
            <p:nvSpPr>
              <p:cNvPr id="41" name="Shape 1008"/>
              <p:cNvSpPr/>
              <p:nvPr/>
            </p:nvSpPr>
            <p:spPr>
              <a:xfrm>
                <a:off x="303157" y="291004"/>
                <a:ext cx="90948" cy="267289"/>
              </a:xfrm>
              <a:custGeom>
                <a:avLst/>
                <a:gdLst/>
                <a:ahLst/>
                <a:cxnLst>
                  <a:cxn ang="0">
                    <a:pos x="wd2" y="hd2"/>
                  </a:cxn>
                  <a:cxn ang="5400000">
                    <a:pos x="wd2" y="hd2"/>
                  </a:cxn>
                  <a:cxn ang="10800000">
                    <a:pos x="wd2" y="hd2"/>
                  </a:cxn>
                  <a:cxn ang="16200000">
                    <a:pos x="wd2" y="hd2"/>
                  </a:cxn>
                </a:cxnLst>
                <a:rect l="0" t="0" r="r" b="b"/>
                <a:pathLst>
                  <a:path w="21600" h="21600" extrusionOk="0">
                    <a:moveTo>
                      <a:pt x="14567" y="21600"/>
                    </a:moveTo>
                    <a:cubicBezTo>
                      <a:pt x="7033" y="21600"/>
                      <a:pt x="7033" y="21600"/>
                      <a:pt x="7033" y="21600"/>
                    </a:cubicBezTo>
                    <a:cubicBezTo>
                      <a:pt x="3014" y="21600"/>
                      <a:pt x="0" y="20381"/>
                      <a:pt x="0" y="19161"/>
                    </a:cubicBezTo>
                    <a:cubicBezTo>
                      <a:pt x="0" y="2439"/>
                      <a:pt x="0" y="2439"/>
                      <a:pt x="0" y="2439"/>
                    </a:cubicBezTo>
                    <a:cubicBezTo>
                      <a:pt x="0" y="1219"/>
                      <a:pt x="3014" y="0"/>
                      <a:pt x="7033" y="0"/>
                    </a:cubicBezTo>
                    <a:cubicBezTo>
                      <a:pt x="14567" y="0"/>
                      <a:pt x="14567" y="0"/>
                      <a:pt x="14567" y="0"/>
                    </a:cubicBezTo>
                    <a:cubicBezTo>
                      <a:pt x="18586" y="0"/>
                      <a:pt x="21600" y="1219"/>
                      <a:pt x="21600" y="2439"/>
                    </a:cubicBezTo>
                    <a:cubicBezTo>
                      <a:pt x="21600" y="19161"/>
                      <a:pt x="21600" y="19161"/>
                      <a:pt x="21600" y="19161"/>
                    </a:cubicBezTo>
                    <a:cubicBezTo>
                      <a:pt x="21600" y="20381"/>
                      <a:pt x="18586" y="21600"/>
                      <a:pt x="14567" y="21600"/>
                    </a:cubicBezTo>
                    <a:close/>
                    <a:moveTo>
                      <a:pt x="7033" y="1394"/>
                    </a:moveTo>
                    <a:cubicBezTo>
                      <a:pt x="5023" y="1394"/>
                      <a:pt x="4019" y="1916"/>
                      <a:pt x="4019" y="2439"/>
                    </a:cubicBezTo>
                    <a:cubicBezTo>
                      <a:pt x="4019" y="19161"/>
                      <a:pt x="4019" y="19161"/>
                      <a:pt x="4019" y="19161"/>
                    </a:cubicBezTo>
                    <a:cubicBezTo>
                      <a:pt x="4019" y="19684"/>
                      <a:pt x="5023" y="20206"/>
                      <a:pt x="7033" y="20206"/>
                    </a:cubicBezTo>
                    <a:cubicBezTo>
                      <a:pt x="14567" y="20206"/>
                      <a:pt x="14567" y="20206"/>
                      <a:pt x="14567" y="20206"/>
                    </a:cubicBezTo>
                    <a:cubicBezTo>
                      <a:pt x="16577" y="20206"/>
                      <a:pt x="17581" y="19684"/>
                      <a:pt x="17581" y="19161"/>
                    </a:cubicBezTo>
                    <a:cubicBezTo>
                      <a:pt x="17581" y="2439"/>
                      <a:pt x="17581" y="2439"/>
                      <a:pt x="17581" y="2439"/>
                    </a:cubicBezTo>
                    <a:cubicBezTo>
                      <a:pt x="17581" y="1916"/>
                      <a:pt x="16577" y="1394"/>
                      <a:pt x="14567" y="1394"/>
                    </a:cubicBezTo>
                    <a:lnTo>
                      <a:pt x="7033" y="1394"/>
                    </a:lnTo>
                    <a:close/>
                  </a:path>
                </a:pathLst>
              </a:custGeom>
              <a:grpFill/>
              <a:ln w="12700" cap="flat">
                <a:no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solidFill>
                    <a:schemeClr val="bg1"/>
                  </a:solidFill>
                </a:endParaRPr>
              </a:p>
            </p:txBody>
          </p:sp>
          <p:sp>
            <p:nvSpPr>
              <p:cNvPr id="42" name="Shape 1009"/>
              <p:cNvSpPr/>
              <p:nvPr/>
            </p:nvSpPr>
            <p:spPr>
              <a:xfrm>
                <a:off x="452951" y="-1"/>
                <a:ext cx="92731" cy="558294"/>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1016"/>
                      <a:pt x="0" y="20432"/>
                    </a:cubicBezTo>
                    <a:cubicBezTo>
                      <a:pt x="0" y="1168"/>
                      <a:pt x="0" y="1168"/>
                      <a:pt x="0" y="1168"/>
                    </a:cubicBezTo>
                    <a:cubicBezTo>
                      <a:pt x="0" y="500"/>
                      <a:pt x="2945" y="0"/>
                      <a:pt x="6873" y="0"/>
                    </a:cubicBezTo>
                    <a:cubicBezTo>
                      <a:pt x="14727" y="0"/>
                      <a:pt x="14727" y="0"/>
                      <a:pt x="14727" y="0"/>
                    </a:cubicBezTo>
                    <a:cubicBezTo>
                      <a:pt x="18655" y="0"/>
                      <a:pt x="21600" y="500"/>
                      <a:pt x="21600" y="1168"/>
                    </a:cubicBezTo>
                    <a:cubicBezTo>
                      <a:pt x="21600" y="20432"/>
                      <a:pt x="21600" y="20432"/>
                      <a:pt x="21600" y="20432"/>
                    </a:cubicBezTo>
                    <a:cubicBezTo>
                      <a:pt x="21600" y="21016"/>
                      <a:pt x="18655" y="21600"/>
                      <a:pt x="14727" y="21600"/>
                    </a:cubicBezTo>
                    <a:close/>
                    <a:moveTo>
                      <a:pt x="6873" y="667"/>
                    </a:moveTo>
                    <a:cubicBezTo>
                      <a:pt x="5400" y="667"/>
                      <a:pt x="3927" y="917"/>
                      <a:pt x="3927" y="1168"/>
                    </a:cubicBezTo>
                    <a:cubicBezTo>
                      <a:pt x="3927" y="20432"/>
                      <a:pt x="3927" y="20432"/>
                      <a:pt x="3927" y="20432"/>
                    </a:cubicBezTo>
                    <a:cubicBezTo>
                      <a:pt x="3927" y="20683"/>
                      <a:pt x="5400" y="20933"/>
                      <a:pt x="6873" y="20933"/>
                    </a:cubicBezTo>
                    <a:cubicBezTo>
                      <a:pt x="14727" y="20933"/>
                      <a:pt x="14727" y="20933"/>
                      <a:pt x="14727" y="20933"/>
                    </a:cubicBezTo>
                    <a:cubicBezTo>
                      <a:pt x="16200" y="20933"/>
                      <a:pt x="17673" y="20683"/>
                      <a:pt x="17673" y="20432"/>
                    </a:cubicBezTo>
                    <a:cubicBezTo>
                      <a:pt x="17673" y="1168"/>
                      <a:pt x="17673" y="1168"/>
                      <a:pt x="17673" y="1168"/>
                    </a:cubicBezTo>
                    <a:cubicBezTo>
                      <a:pt x="17673" y="917"/>
                      <a:pt x="16200" y="667"/>
                      <a:pt x="14727" y="667"/>
                    </a:cubicBezTo>
                    <a:lnTo>
                      <a:pt x="6873" y="667"/>
                    </a:lnTo>
                    <a:close/>
                  </a:path>
                </a:pathLst>
              </a:custGeom>
              <a:grpFill/>
              <a:ln w="12700" cap="flat">
                <a:no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solidFill>
                    <a:schemeClr val="bg1"/>
                  </a:solidFill>
                </a:endParaRPr>
              </a:p>
            </p:txBody>
          </p:sp>
        </p:grpSp>
        <p:sp>
          <p:nvSpPr>
            <p:cNvPr id="38" name="Rectangle 40"/>
            <p:cNvSpPr/>
            <p:nvPr/>
          </p:nvSpPr>
          <p:spPr>
            <a:xfrm>
              <a:off x="8622498" y="3695114"/>
              <a:ext cx="1900098" cy="890693"/>
            </a:xfrm>
            <a:prstGeom prst="rect">
              <a:avLst/>
            </a:prstGeom>
          </p:spPr>
          <p:txBody>
            <a:bodyPr wrap="square">
              <a:spAutoFit/>
            </a:bodyPr>
            <a:lstStyle/>
            <a:p>
              <a:pPr algn="ctr">
                <a:lnSpc>
                  <a:spcPct val="150000"/>
                </a:lnSpc>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引入</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技术，提供更智能、个性化的搜索体验，帮助用户快速定位所需信息。</a:t>
              </a:r>
            </a:p>
          </p:txBody>
        </p:sp>
      </p:grpSp>
      <p:pic>
        <p:nvPicPr>
          <p:cNvPr id="3" name="图形 2" descr="法槌">
            <a:extLst>
              <a:ext uri="{FF2B5EF4-FFF2-40B4-BE49-F238E27FC236}">
                <a16:creationId xmlns:a16="http://schemas.microsoft.com/office/drawing/2014/main" id="{2EA51C99-70E6-D579-EFFF-D760D27B06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961908" y="612821"/>
            <a:ext cx="914400" cy="914400"/>
          </a:xfrm>
          <a:prstGeom prst="rect">
            <a:avLst/>
          </a:prstGeom>
          <a:effectLst/>
        </p:spPr>
      </p:pic>
      <p:pic>
        <p:nvPicPr>
          <p:cNvPr id="4" name="图形 3" descr="正义天平">
            <a:extLst>
              <a:ext uri="{FF2B5EF4-FFF2-40B4-BE49-F238E27FC236}">
                <a16:creationId xmlns:a16="http://schemas.microsoft.com/office/drawing/2014/main" id="{1FA3BA9A-7C24-1381-7E71-57394464F9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94609" y="612821"/>
            <a:ext cx="837466" cy="837466"/>
          </a:xfrm>
          <a:prstGeom prst="rect">
            <a:avLst/>
          </a:prstGeom>
        </p:spPr>
      </p:pic>
    </p:spTree>
    <p:extLst>
      <p:ext uri="{BB962C8B-B14F-4D97-AF65-F5344CB8AC3E}">
        <p14:creationId xmlns:p14="http://schemas.microsoft.com/office/powerpoint/2010/main" val="949688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4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24000">
                                          <p:cBhvr additive="base">
                                            <p:cTn id="7" dur="750" fill="hold"/>
                                            <p:tgtEl>
                                              <p:spTgt spid="14"/>
                                            </p:tgtEl>
                                            <p:attrNameLst>
                                              <p:attrName>ppt_x</p:attrName>
                                            </p:attrNameLst>
                                          </p:cBhvr>
                                          <p:tavLst>
                                            <p:tav tm="0">
                                              <p:val>
                                                <p:strVal val="#ppt_x"/>
                                              </p:val>
                                            </p:tav>
                                            <p:tav tm="100000">
                                              <p:val>
                                                <p:strVal val="#ppt_x"/>
                                              </p:val>
                                            </p:tav>
                                          </p:tavLst>
                                        </p:anim>
                                        <p:anim calcmode="lin" valueType="num" p14:bounceEnd="24000">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24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24000">
                                          <p:cBhvr additive="base">
                                            <p:cTn id="11" dur="1000" fill="hold"/>
                                            <p:tgtEl>
                                              <p:spTgt spid="29"/>
                                            </p:tgtEl>
                                            <p:attrNameLst>
                                              <p:attrName>ppt_x</p:attrName>
                                            </p:attrNameLst>
                                          </p:cBhvr>
                                          <p:tavLst>
                                            <p:tav tm="0">
                                              <p:val>
                                                <p:strVal val="#ppt_x"/>
                                              </p:val>
                                            </p:tav>
                                            <p:tav tm="100000">
                                              <p:val>
                                                <p:strVal val="#ppt_x"/>
                                              </p:val>
                                            </p:tav>
                                          </p:tavLst>
                                        </p:anim>
                                        <p:anim calcmode="lin" valueType="num" p14:bounceEnd="24000">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24000">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14:bounceEnd="24000">
                                          <p:cBhvr additive="base">
                                            <p:cTn id="15" dur="750" fill="hold"/>
                                            <p:tgtEl>
                                              <p:spTgt spid="19"/>
                                            </p:tgtEl>
                                            <p:attrNameLst>
                                              <p:attrName>ppt_x</p:attrName>
                                            </p:attrNameLst>
                                          </p:cBhvr>
                                          <p:tavLst>
                                            <p:tav tm="0">
                                              <p:val>
                                                <p:strVal val="#ppt_x"/>
                                              </p:val>
                                            </p:tav>
                                            <p:tav tm="100000">
                                              <p:val>
                                                <p:strVal val="#ppt_x"/>
                                              </p:val>
                                            </p:tav>
                                          </p:tavLst>
                                        </p:anim>
                                        <p:anim calcmode="lin" valueType="num" p14:bounceEnd="24000">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24000">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14:bounceEnd="24000">
                                          <p:cBhvr additive="base">
                                            <p:cTn id="19" dur="750" fill="hold"/>
                                            <p:tgtEl>
                                              <p:spTgt spid="24"/>
                                            </p:tgtEl>
                                            <p:attrNameLst>
                                              <p:attrName>ppt_x</p:attrName>
                                            </p:attrNameLst>
                                          </p:cBhvr>
                                          <p:tavLst>
                                            <p:tav tm="0">
                                              <p:val>
                                                <p:strVal val="#ppt_x"/>
                                              </p:val>
                                            </p:tav>
                                            <p:tav tm="100000">
                                              <p:val>
                                                <p:strVal val="#ppt_x"/>
                                              </p:val>
                                            </p:tav>
                                          </p:tavLst>
                                        </p:anim>
                                        <p:anim calcmode="lin" valueType="num" p14:bounceEnd="24000">
                                          <p:cBhvr additive="base">
                                            <p:cTn id="20" dur="7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24000">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14:bounceEnd="24000">
                                          <p:cBhvr additive="base">
                                            <p:cTn id="23" dur="1000" fill="hold"/>
                                            <p:tgtEl>
                                              <p:spTgt spid="34"/>
                                            </p:tgtEl>
                                            <p:attrNameLst>
                                              <p:attrName>ppt_x</p:attrName>
                                            </p:attrNameLst>
                                          </p:cBhvr>
                                          <p:tavLst>
                                            <p:tav tm="0">
                                              <p:val>
                                                <p:strVal val="#ppt_x"/>
                                              </p:val>
                                            </p:tav>
                                            <p:tav tm="100000">
                                              <p:val>
                                                <p:strVal val="#ppt_x"/>
                                              </p:val>
                                            </p:tav>
                                          </p:tavLst>
                                        </p:anim>
                                        <p:anim calcmode="lin" valueType="num" p14:bounceEnd="24000">
                                          <p:cBhvr additive="base">
                                            <p:cTn id="24"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ppt_x"/>
                                              </p:val>
                                            </p:tav>
                                            <p:tav tm="100000">
                                              <p:val>
                                                <p:strVal val="#ppt_x"/>
                                              </p:val>
                                            </p:tav>
                                          </p:tavLst>
                                        </p:anim>
                                        <p:anim calcmode="lin" valueType="num">
                                          <p:cBhvr additive="base">
                                            <p:cTn id="20" dur="7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pic>
        <p:nvPicPr>
          <p:cNvPr id="14" name="图片 13"/>
          <p:cNvPicPr>
            <a:picLocks noChangeAspect="1"/>
          </p:cNvPicPr>
          <p:nvPr/>
        </p:nvPicPr>
        <p:blipFill rotWithShape="1">
          <a:blip r:embed="rId4"/>
          <a:srcRect l="74503" t="951" r="3232" b="59864"/>
          <a:stretch/>
        </p:blipFill>
        <p:spPr>
          <a:xfrm>
            <a:off x="8999621" y="246743"/>
            <a:ext cx="3192379" cy="3818022"/>
          </a:xfrm>
          <a:prstGeom prst="rect">
            <a:avLst/>
          </a:prstGeom>
        </p:spPr>
      </p:pic>
      <p:pic>
        <p:nvPicPr>
          <p:cNvPr id="3" name="图片 2"/>
          <p:cNvPicPr>
            <a:picLocks noChangeAspect="1"/>
          </p:cNvPicPr>
          <p:nvPr/>
        </p:nvPicPr>
        <p:blipFill rotWithShape="1">
          <a:blip r:embed="rId4"/>
          <a:srcRect l="23361" t="36385" r="40054" b="20369"/>
          <a:stretch/>
        </p:blipFill>
        <p:spPr>
          <a:xfrm>
            <a:off x="-8642" y="2685144"/>
            <a:ext cx="5245768" cy="4213716"/>
          </a:xfrm>
          <a:prstGeom prst="rect">
            <a:avLst/>
          </a:prstGeom>
        </p:spPr>
      </p:pic>
      <p:sp>
        <p:nvSpPr>
          <p:cNvPr id="8" name="矩形 7"/>
          <p:cNvSpPr/>
          <p:nvPr/>
        </p:nvSpPr>
        <p:spPr>
          <a:xfrm>
            <a:off x="436153" y="709259"/>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425520" y="699370"/>
            <a:ext cx="506250" cy="697500"/>
          </a:xfrm>
          <a:prstGeom prst="rect">
            <a:avLst/>
          </a:prstGeom>
        </p:spPr>
      </p:pic>
      <p:pic>
        <p:nvPicPr>
          <p:cNvPr id="11" name="图片 10"/>
          <p:cNvPicPr>
            <a:picLocks noChangeAspect="1"/>
          </p:cNvPicPr>
          <p:nvPr/>
        </p:nvPicPr>
        <p:blipFill>
          <a:blip r:embed="rId6"/>
          <a:stretch>
            <a:fillRect/>
          </a:stretch>
        </p:blipFill>
        <p:spPr>
          <a:xfrm>
            <a:off x="4702907" y="452627"/>
            <a:ext cx="7044298" cy="5724889"/>
          </a:xfrm>
          <a:prstGeom prst="rect">
            <a:avLst/>
          </a:prstGeom>
        </p:spPr>
      </p:pic>
      <p:pic>
        <p:nvPicPr>
          <p:cNvPr id="4" name="图片 3"/>
          <p:cNvPicPr>
            <a:picLocks noChangeAspect="1"/>
          </p:cNvPicPr>
          <p:nvPr/>
        </p:nvPicPr>
        <p:blipFill>
          <a:blip r:embed="rId7"/>
          <a:stretch>
            <a:fillRect/>
          </a:stretch>
        </p:blipFill>
        <p:spPr>
          <a:xfrm>
            <a:off x="5726374" y="954088"/>
            <a:ext cx="5433751" cy="5028751"/>
          </a:xfrm>
          <a:prstGeom prst="rect">
            <a:avLst/>
          </a:prstGeom>
        </p:spPr>
      </p:pic>
      <p:grpSp>
        <p:nvGrpSpPr>
          <p:cNvPr id="10" name="组合 9">
            <a:extLst>
              <a:ext uri="{FF2B5EF4-FFF2-40B4-BE49-F238E27FC236}">
                <a16:creationId xmlns:a16="http://schemas.microsoft.com/office/drawing/2014/main" id="{EB110203-B0CB-DBAB-FAFE-6A99132999BF}"/>
              </a:ext>
            </a:extLst>
          </p:cNvPr>
          <p:cNvGrpSpPr/>
          <p:nvPr/>
        </p:nvGrpSpPr>
        <p:grpSpPr>
          <a:xfrm>
            <a:off x="1295722" y="2892287"/>
            <a:ext cx="6067276" cy="2215272"/>
            <a:chOff x="976790" y="1993900"/>
            <a:chExt cx="6067276" cy="2215272"/>
          </a:xfrm>
        </p:grpSpPr>
        <p:sp>
          <p:nvSpPr>
            <p:cNvPr id="17" name="TextBox 18">
              <a:extLst>
                <a:ext uri="{FF2B5EF4-FFF2-40B4-BE49-F238E27FC236}">
                  <a16:creationId xmlns:a16="http://schemas.microsoft.com/office/drawing/2014/main" id="{7C5A8093-E430-49C0-9048-63177B321B78}"/>
                </a:ext>
              </a:extLst>
            </p:cNvPr>
            <p:cNvSpPr txBox="1"/>
            <p:nvPr/>
          </p:nvSpPr>
          <p:spPr>
            <a:xfrm>
              <a:off x="1232226" y="2192612"/>
              <a:ext cx="5811840" cy="769441"/>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微软雅黑" panose="020B0503020204020204" pitchFamily="34" charset="-122"/>
                  <a:ea typeface="微软雅黑" panose="020B0503020204020204" pitchFamily="34" charset="-122"/>
                </a:rPr>
                <a:t>整体方案</a:t>
              </a:r>
            </a:p>
          </p:txBody>
        </p:sp>
        <p:sp>
          <p:nvSpPr>
            <p:cNvPr id="19" name="Rectangle 26">
              <a:extLst>
                <a:ext uri="{FF2B5EF4-FFF2-40B4-BE49-F238E27FC236}">
                  <a16:creationId xmlns:a16="http://schemas.microsoft.com/office/drawing/2014/main" id="{A248FD34-C0C5-4B7D-990F-1F6D37094CE0}"/>
                </a:ext>
              </a:extLst>
            </p:cNvPr>
            <p:cNvSpPr/>
            <p:nvPr/>
          </p:nvSpPr>
          <p:spPr>
            <a:xfrm>
              <a:off x="1303516" y="3064995"/>
              <a:ext cx="4367773" cy="104355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数据处理</a:t>
              </a:r>
              <a:endParaRPr lang="en-US" altLang="zh-CN"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lnSpc>
                  <a:spcPct val="150000"/>
                </a:lnSpc>
                <a:spcAft>
                  <a:spcPts val="600"/>
                </a:spcAft>
                <a:buFont typeface="Arial" panose="020B0604020202020204" pitchFamily="34" charset="0"/>
                <a:buChar char="•"/>
              </a:pPr>
              <a:r>
                <a:rPr lang="zh-CN" altLang="en-US" sz="2000" b="1" spc="300" dirty="0">
                  <a:solidFill>
                    <a:srgbClr val="2842A2"/>
                  </a:solidFill>
                  <a:latin typeface="微软雅黑" panose="020B0503020204020204" pitchFamily="34" charset="-122"/>
                  <a:ea typeface="微软雅黑" panose="020B0503020204020204" pitchFamily="34" charset="-122"/>
                  <a:cs typeface="Arial" panose="020B0604020202020204" pitchFamily="34" charset="0"/>
                </a:rPr>
                <a:t>功能模块介绍</a:t>
              </a:r>
            </a:p>
          </p:txBody>
        </p:sp>
        <p:sp>
          <p:nvSpPr>
            <p:cNvPr id="6" name="矩形: 圆角 5">
              <a:extLst>
                <a:ext uri="{FF2B5EF4-FFF2-40B4-BE49-F238E27FC236}">
                  <a16:creationId xmlns:a16="http://schemas.microsoft.com/office/drawing/2014/main" id="{22A090B6-D9E8-9718-776C-F29A11F889B5}"/>
                </a:ext>
              </a:extLst>
            </p:cNvPr>
            <p:cNvSpPr/>
            <p:nvPr/>
          </p:nvSpPr>
          <p:spPr>
            <a:xfrm>
              <a:off x="976790" y="1993900"/>
              <a:ext cx="3455510" cy="2215272"/>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E9AC019F-8D18-B908-6A2A-9A33F54F32C7}"/>
              </a:ext>
            </a:extLst>
          </p:cNvPr>
          <p:cNvGrpSpPr/>
          <p:nvPr/>
        </p:nvGrpSpPr>
        <p:grpSpPr>
          <a:xfrm>
            <a:off x="1413936" y="1765800"/>
            <a:ext cx="3219082" cy="914400"/>
            <a:chOff x="1295722" y="1656582"/>
            <a:chExt cx="3219082" cy="914400"/>
          </a:xfrm>
        </p:grpSpPr>
        <p:grpSp>
          <p:nvGrpSpPr>
            <p:cNvPr id="7" name="组合 6">
              <a:extLst>
                <a:ext uri="{FF2B5EF4-FFF2-40B4-BE49-F238E27FC236}">
                  <a16:creationId xmlns:a16="http://schemas.microsoft.com/office/drawing/2014/main" id="{A7CAA3EA-650D-4F46-4062-656299FD0826}"/>
                </a:ext>
              </a:extLst>
            </p:cNvPr>
            <p:cNvGrpSpPr/>
            <p:nvPr/>
          </p:nvGrpSpPr>
          <p:grpSpPr>
            <a:xfrm>
              <a:off x="1295722" y="1751978"/>
              <a:ext cx="1871627" cy="723609"/>
              <a:chOff x="1360670" y="4337488"/>
              <a:chExt cx="1871627" cy="723609"/>
            </a:xfrm>
          </p:grpSpPr>
          <p:pic>
            <p:nvPicPr>
              <p:cNvPr id="12" name="PA_图片 9">
                <a:extLst>
                  <a:ext uri="{FF2B5EF4-FFF2-40B4-BE49-F238E27FC236}">
                    <a16:creationId xmlns:a16="http://schemas.microsoft.com/office/drawing/2014/main" id="{76166B08-A42B-4153-B26F-7C4227A8A743}"/>
                  </a:ext>
                </a:extLst>
              </p:cNvPr>
              <p:cNvPicPr>
                <a:picLocks noChangeAspect="1"/>
              </p:cNvPicPr>
              <p:nvPr>
                <p:custDataLst>
                  <p:tags r:id="rId1"/>
                </p:custDataLst>
              </p:nvPr>
            </p:nvPicPr>
            <p:blipFill>
              <a:blip r:embed="rId8"/>
              <a:stretch>
                <a:fillRect/>
              </a:stretch>
            </p:blipFill>
            <p:spPr>
              <a:xfrm>
                <a:off x="1360670" y="4337488"/>
                <a:ext cx="1871627" cy="723609"/>
              </a:xfrm>
              <a:prstGeom prst="rect">
                <a:avLst/>
              </a:prstGeom>
              <a:effectLst>
                <a:outerShdw blurRad="50800" dist="38100" dir="5400000" algn="t" rotWithShape="0">
                  <a:prstClr val="black">
                    <a:alpha val="40000"/>
                  </a:prstClr>
                </a:outerShdw>
              </a:effectLst>
            </p:spPr>
          </p:pic>
          <p:sp>
            <p:nvSpPr>
              <p:cNvPr id="15" name="TextBox 17">
                <a:extLst>
                  <a:ext uri="{FF2B5EF4-FFF2-40B4-BE49-F238E27FC236}">
                    <a16:creationId xmlns:a16="http://schemas.microsoft.com/office/drawing/2014/main" id="{D5D729D1-03BF-465B-BAE4-3DACFF0821C7}"/>
                  </a:ext>
                </a:extLst>
              </p:cNvPr>
              <p:cNvSpPr txBox="1"/>
              <p:nvPr/>
            </p:nvSpPr>
            <p:spPr>
              <a:xfrm>
                <a:off x="1611949" y="4394494"/>
                <a:ext cx="1334211" cy="584775"/>
              </a:xfrm>
              <a:prstGeom prst="rect">
                <a:avLst/>
              </a:prstGeom>
              <a:noFill/>
            </p:spPr>
            <p:txBody>
              <a:bodyPr wrap="none" rtlCol="0">
                <a:spAutoFit/>
              </a:bodyPr>
              <a:lstStyle/>
              <a:p>
                <a:pPr algn="ctr"/>
                <a:r>
                  <a:rPr lang="en-US" altLang="zh-CN" sz="3200" dirty="0">
                    <a:solidFill>
                      <a:schemeClr val="bg1"/>
                    </a:solidFill>
                    <a:latin typeface="方正清刻本悦宋简体" panose="02000000000000000000" pitchFamily="2" charset="-122"/>
                    <a:ea typeface="方正清刻本悦宋简体" panose="02000000000000000000" pitchFamily="2" charset="-122"/>
                  </a:rPr>
                  <a:t>Part 2</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13" name="图形 12" descr="法槌">
              <a:extLst>
                <a:ext uri="{FF2B5EF4-FFF2-40B4-BE49-F238E27FC236}">
                  <a16:creationId xmlns:a16="http://schemas.microsoft.com/office/drawing/2014/main" id="{FCA0FCAB-02A4-0AC2-DE03-31AC29D703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0404" y="1656582"/>
              <a:ext cx="914400" cy="914400"/>
            </a:xfrm>
            <a:prstGeom prst="rect">
              <a:avLst/>
            </a:prstGeom>
            <a:effectLst/>
          </p:spPr>
        </p:pic>
      </p:grpSp>
    </p:spTree>
    <p:extLst>
      <p:ext uri="{BB962C8B-B14F-4D97-AF65-F5344CB8AC3E}">
        <p14:creationId xmlns:p14="http://schemas.microsoft.com/office/powerpoint/2010/main" val="413455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sp>
        <p:nvSpPr>
          <p:cNvPr id="36" name="矩形 35">
            <a:extLst>
              <a:ext uri="{FF2B5EF4-FFF2-40B4-BE49-F238E27FC236}">
                <a16:creationId xmlns:a16="http://schemas.microsoft.com/office/drawing/2014/main" id="{FA416AD7-F9A0-4314-BC6E-7519DC172D15}"/>
              </a:ext>
            </a:extLst>
          </p:cNvPr>
          <p:cNvSpPr/>
          <p:nvPr/>
        </p:nvSpPr>
        <p:spPr>
          <a:xfrm>
            <a:off x="241065" y="30376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B457F3BD-9A29-4D4B-A93F-5D413AC44006}"/>
              </a:ext>
            </a:extLst>
          </p:cNvPr>
          <p:cNvPicPr>
            <a:picLocks noChangeAspect="1"/>
          </p:cNvPicPr>
          <p:nvPr/>
        </p:nvPicPr>
        <p:blipFill>
          <a:blip r:embed="rId4"/>
          <a:stretch>
            <a:fillRect/>
          </a:stretch>
        </p:blipFill>
        <p:spPr>
          <a:xfrm>
            <a:off x="434162" y="452627"/>
            <a:ext cx="506250" cy="697500"/>
          </a:xfrm>
          <a:prstGeom prst="rect">
            <a:avLst/>
          </a:prstGeom>
        </p:spPr>
      </p:pic>
      <p:sp>
        <p:nvSpPr>
          <p:cNvPr id="4" name="Text 1"/>
          <p:cNvSpPr/>
          <p:nvPr/>
        </p:nvSpPr>
        <p:spPr>
          <a:xfrm>
            <a:off x="4813612" y="452627"/>
            <a:ext cx="2538012"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数据处理</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835ACADA-A2D1-2016-E6A1-038567E81F98}"/>
              </a:ext>
            </a:extLst>
          </p:cNvPr>
          <p:cNvGrpSpPr/>
          <p:nvPr/>
        </p:nvGrpSpPr>
        <p:grpSpPr>
          <a:xfrm>
            <a:off x="7797922" y="3398978"/>
            <a:ext cx="3739466" cy="2141270"/>
            <a:chOff x="7696343" y="3326000"/>
            <a:chExt cx="3739466" cy="2141270"/>
          </a:xfrm>
        </p:grpSpPr>
        <p:sp>
          <p:nvSpPr>
            <p:cNvPr id="27" name="矩形 26">
              <a:extLst>
                <a:ext uri="{FF2B5EF4-FFF2-40B4-BE49-F238E27FC236}">
                  <a16:creationId xmlns:a16="http://schemas.microsoft.com/office/drawing/2014/main" id="{6DAF0BCD-3812-00F1-D50B-6419E5282EFF}"/>
                </a:ext>
              </a:extLst>
            </p:cNvPr>
            <p:cNvSpPr/>
            <p:nvPr/>
          </p:nvSpPr>
          <p:spPr>
            <a:xfrm>
              <a:off x="7883933" y="3896442"/>
              <a:ext cx="3551876" cy="1570828"/>
            </a:xfrm>
            <a:prstGeom prst="rect">
              <a:avLst/>
            </a:prstGeom>
            <a:gradFill>
              <a:gsLst>
                <a:gs pos="26000">
                  <a:srgbClr val="E8EAF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E32B556B-F305-8FC8-8867-B60A863952B9}"/>
                </a:ext>
              </a:extLst>
            </p:cNvPr>
            <p:cNvGrpSpPr/>
            <p:nvPr/>
          </p:nvGrpSpPr>
          <p:grpSpPr>
            <a:xfrm>
              <a:off x="7883933" y="4297413"/>
              <a:ext cx="3069579" cy="991609"/>
              <a:chOff x="5131749" y="5188024"/>
              <a:chExt cx="4988467" cy="991609"/>
            </a:xfrm>
          </p:grpSpPr>
          <p:sp>
            <p:nvSpPr>
              <p:cNvPr id="96" name="Rectangle 26">
                <a:extLst>
                  <a:ext uri="{FF2B5EF4-FFF2-40B4-BE49-F238E27FC236}">
                    <a16:creationId xmlns:a16="http://schemas.microsoft.com/office/drawing/2014/main" id="{301C6E1A-AD6D-4EEF-A59C-AABA18ABA28C}"/>
                  </a:ext>
                </a:extLst>
              </p:cNvPr>
              <p:cNvSpPr/>
              <p:nvPr/>
            </p:nvSpPr>
            <p:spPr>
              <a:xfrm>
                <a:off x="5131749" y="5188024"/>
                <a:ext cx="498846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存储前</a:t>
                </a:r>
                <a:r>
                  <a:rPr lang="zh-CN" altLang="en-US" sz="1600" b="1" dirty="0">
                    <a:latin typeface="微软雅黑" panose="020B0503020204020204" pitchFamily="34" charset="-122"/>
                    <a:ea typeface="微软雅黑" panose="020B0503020204020204" pitchFamily="34" charset="-122"/>
                  </a:rPr>
                  <a:t>清洗和规范</a:t>
                </a:r>
                <a:r>
                  <a:rPr lang="zh-CN" altLang="en-US" sz="1600" dirty="0">
                    <a:latin typeface="微软雅黑" panose="020B0503020204020204" pitchFamily="34" charset="-122"/>
                    <a:ea typeface="微软雅黑" panose="020B0503020204020204" pitchFamily="34" charset="-122"/>
                  </a:rPr>
                  <a:t>数据</a:t>
                </a:r>
              </a:p>
            </p:txBody>
          </p:sp>
          <p:sp>
            <p:nvSpPr>
              <p:cNvPr id="132" name="Rectangle 26">
                <a:extLst>
                  <a:ext uri="{FF2B5EF4-FFF2-40B4-BE49-F238E27FC236}">
                    <a16:creationId xmlns:a16="http://schemas.microsoft.com/office/drawing/2014/main" id="{9E6455E2-D0EA-4A29-B19A-2FA1D4035B3C}"/>
                  </a:ext>
                </a:extLst>
              </p:cNvPr>
              <p:cNvSpPr/>
              <p:nvPr/>
            </p:nvSpPr>
            <p:spPr>
              <a:xfrm>
                <a:off x="5131749" y="5594858"/>
                <a:ext cx="4988467" cy="58477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以</a:t>
                </a:r>
                <a:r>
                  <a:rPr lang="zh-CN" altLang="en-US" sz="1600" b="1" dirty="0">
                    <a:latin typeface="微软雅黑" panose="020B0503020204020204" pitchFamily="34" charset="-122"/>
                    <a:ea typeface="微软雅黑" panose="020B0503020204020204" pitchFamily="34" charset="-122"/>
                  </a:rPr>
                  <a:t>半结构形式</a:t>
                </a:r>
                <a:r>
                  <a:rPr lang="zh-CN" altLang="en-US" sz="1600" dirty="0">
                    <a:latin typeface="微软雅黑" panose="020B0503020204020204" pitchFamily="34" charset="-122"/>
                    <a:ea typeface="微软雅黑" panose="020B0503020204020204" pitchFamily="34" charset="-122"/>
                  </a:rPr>
                  <a:t>存储至数据库并创建索引</a:t>
                </a:r>
              </a:p>
            </p:txBody>
          </p:sp>
        </p:grpSp>
        <p:grpSp>
          <p:nvGrpSpPr>
            <p:cNvPr id="6" name="组合 5">
              <a:extLst>
                <a:ext uri="{FF2B5EF4-FFF2-40B4-BE49-F238E27FC236}">
                  <a16:creationId xmlns:a16="http://schemas.microsoft.com/office/drawing/2014/main" id="{24D8F8D0-82E3-45DA-8B71-E192A9EA3166}"/>
                </a:ext>
              </a:extLst>
            </p:cNvPr>
            <p:cNvGrpSpPr/>
            <p:nvPr/>
          </p:nvGrpSpPr>
          <p:grpSpPr>
            <a:xfrm>
              <a:off x="7696343" y="3326000"/>
              <a:ext cx="1346983" cy="697500"/>
              <a:chOff x="1482247" y="4114643"/>
              <a:chExt cx="1810338" cy="937436"/>
            </a:xfrm>
          </p:grpSpPr>
          <p:grpSp>
            <p:nvGrpSpPr>
              <p:cNvPr id="113" name="Group 2">
                <a:extLst>
                  <a:ext uri="{FF2B5EF4-FFF2-40B4-BE49-F238E27FC236}">
                    <a16:creationId xmlns:a16="http://schemas.microsoft.com/office/drawing/2014/main" id="{58AD1F39-DDBD-47B2-9896-EB126AEAB077}"/>
                  </a:ext>
                </a:extLst>
              </p:cNvPr>
              <p:cNvGrpSpPr/>
              <p:nvPr/>
            </p:nvGrpSpPr>
            <p:grpSpPr>
              <a:xfrm>
                <a:off x="1482247" y="4114643"/>
                <a:ext cx="1810338" cy="937436"/>
                <a:chOff x="4629470" y="1654358"/>
                <a:chExt cx="1810338" cy="937436"/>
              </a:xfrm>
            </p:grpSpPr>
            <p:sp>
              <p:nvSpPr>
                <p:cNvPr id="114" name="Rectangle: Rounded Corners 28">
                  <a:extLst>
                    <a:ext uri="{FF2B5EF4-FFF2-40B4-BE49-F238E27FC236}">
                      <a16:creationId xmlns:a16="http://schemas.microsoft.com/office/drawing/2014/main" id="{B3AB6010-1E57-47E9-9190-FDB5EE7C5FC4}"/>
                    </a:ext>
                  </a:extLst>
                </p:cNvPr>
                <p:cNvSpPr/>
                <p:nvPr/>
              </p:nvSpPr>
              <p:spPr>
                <a:xfrm>
                  <a:off x="4629470" y="1654358"/>
                  <a:ext cx="1756230" cy="937436"/>
                </a:xfrm>
                <a:prstGeom prst="roundRect">
                  <a:avLst>
                    <a:gd name="adj" fmla="val 0"/>
                  </a:avLst>
                </a:prstGeom>
                <a:gradFill>
                  <a:gsLst>
                    <a:gs pos="0">
                      <a:srgbClr val="C048E3"/>
                    </a:gs>
                    <a:gs pos="100000">
                      <a:srgbClr val="005DFF"/>
                    </a:gs>
                  </a:gsLst>
                  <a:lin ang="4200000" scaled="0"/>
                </a:gradFill>
                <a:ln w="254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TextBox 32">
                  <a:extLst>
                    <a:ext uri="{FF2B5EF4-FFF2-40B4-BE49-F238E27FC236}">
                      <a16:creationId xmlns:a16="http://schemas.microsoft.com/office/drawing/2014/main" id="{2C94DBFB-2A66-4C00-971A-276FF22E5369}"/>
                    </a:ext>
                  </a:extLst>
                </p:cNvPr>
                <p:cNvSpPr txBox="1"/>
                <p:nvPr/>
              </p:nvSpPr>
              <p:spPr>
                <a:xfrm>
                  <a:off x="4656683" y="2116197"/>
                  <a:ext cx="1783125" cy="4001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sz="2000"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数据存储</a:t>
                  </a:r>
                </a:p>
              </p:txBody>
            </p:sp>
          </p:grpSp>
          <p:pic>
            <p:nvPicPr>
              <p:cNvPr id="134" name="图形 133">
                <a:extLst>
                  <a:ext uri="{FF2B5EF4-FFF2-40B4-BE49-F238E27FC236}">
                    <a16:creationId xmlns:a16="http://schemas.microsoft.com/office/drawing/2014/main" id="{95984E76-19EA-49B8-B39C-595AE150C6E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6377" y="4239998"/>
                <a:ext cx="406397" cy="406397"/>
              </a:xfrm>
              <a:prstGeom prst="rect">
                <a:avLst/>
              </a:prstGeom>
              <a:ln>
                <a:noFill/>
              </a:ln>
              <a:effectLst>
                <a:outerShdw blurRad="149987" dist="250190" dir="8460000" algn="ctr">
                  <a:srgbClr val="000000">
                    <a:alpha val="28000"/>
                  </a:srgbClr>
                </a:outerShdw>
              </a:effectLst>
            </p:spPr>
          </p:pic>
        </p:grpSp>
      </p:grpSp>
      <p:grpSp>
        <p:nvGrpSpPr>
          <p:cNvPr id="33" name="组合 32">
            <a:extLst>
              <a:ext uri="{FF2B5EF4-FFF2-40B4-BE49-F238E27FC236}">
                <a16:creationId xmlns:a16="http://schemas.microsoft.com/office/drawing/2014/main" id="{F5E17EAC-70AB-EBBB-7718-03F2AF507AFB}"/>
              </a:ext>
            </a:extLst>
          </p:cNvPr>
          <p:cNvGrpSpPr/>
          <p:nvPr/>
        </p:nvGrpSpPr>
        <p:grpSpPr>
          <a:xfrm>
            <a:off x="754743" y="3270250"/>
            <a:ext cx="3679259" cy="2195024"/>
            <a:chOff x="856470" y="3272246"/>
            <a:chExt cx="3679259" cy="2195024"/>
          </a:xfrm>
        </p:grpSpPr>
        <p:sp>
          <p:nvSpPr>
            <p:cNvPr id="29" name="矩形 28">
              <a:extLst>
                <a:ext uri="{FF2B5EF4-FFF2-40B4-BE49-F238E27FC236}">
                  <a16:creationId xmlns:a16="http://schemas.microsoft.com/office/drawing/2014/main" id="{29956DB0-6397-3486-B010-7358B4D67AC1}"/>
                </a:ext>
              </a:extLst>
            </p:cNvPr>
            <p:cNvSpPr/>
            <p:nvPr/>
          </p:nvSpPr>
          <p:spPr>
            <a:xfrm flipH="1">
              <a:off x="856470" y="3941146"/>
              <a:ext cx="3551876" cy="1526124"/>
            </a:xfrm>
            <a:prstGeom prst="rect">
              <a:avLst/>
            </a:prstGeom>
            <a:gradFill>
              <a:gsLst>
                <a:gs pos="26000">
                  <a:srgbClr val="E8EAF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87A9C37F-7FC1-A097-E47E-72F94511AA97}"/>
                </a:ext>
              </a:extLst>
            </p:cNvPr>
            <p:cNvGrpSpPr/>
            <p:nvPr/>
          </p:nvGrpSpPr>
          <p:grpSpPr>
            <a:xfrm>
              <a:off x="882251" y="4081123"/>
              <a:ext cx="3500314" cy="1204205"/>
              <a:chOff x="4062536" y="1206900"/>
              <a:chExt cx="6809649" cy="1118161"/>
            </a:xfrm>
          </p:grpSpPr>
          <p:sp>
            <p:nvSpPr>
              <p:cNvPr id="59" name="Rectangle 26">
                <a:extLst>
                  <a:ext uri="{FF2B5EF4-FFF2-40B4-BE49-F238E27FC236}">
                    <a16:creationId xmlns:a16="http://schemas.microsoft.com/office/drawing/2014/main" id="{B0249EA8-0D05-4E06-90F2-BABCD54CC0AA}"/>
                  </a:ext>
                </a:extLst>
              </p:cNvPr>
              <p:cNvSpPr/>
              <p:nvPr/>
            </p:nvSpPr>
            <p:spPr>
              <a:xfrm>
                <a:off x="4062536" y="1206900"/>
                <a:ext cx="6809649" cy="542991"/>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从法律文件、司法解释、裁判文书等正规、多样渠道获取数据</a:t>
                </a:r>
                <a:endParaRPr lang="zh-CN" altLang="en-US" sz="1600" dirty="0">
                  <a:effectLst/>
                  <a:latin typeface="微软雅黑" panose="020B0503020204020204" pitchFamily="34" charset="-122"/>
                  <a:ea typeface="微软雅黑" panose="020B0503020204020204" pitchFamily="34" charset="-122"/>
                </a:endParaRPr>
              </a:p>
            </p:txBody>
          </p:sp>
          <p:sp>
            <p:nvSpPr>
              <p:cNvPr id="93" name="Rectangle 26">
                <a:extLst>
                  <a:ext uri="{FF2B5EF4-FFF2-40B4-BE49-F238E27FC236}">
                    <a16:creationId xmlns:a16="http://schemas.microsoft.com/office/drawing/2014/main" id="{E9269E4F-C3B3-46B7-BBA1-65B7C16741E9}"/>
                  </a:ext>
                </a:extLst>
              </p:cNvPr>
              <p:cNvSpPr/>
              <p:nvPr/>
            </p:nvSpPr>
            <p:spPr>
              <a:xfrm>
                <a:off x="4062536" y="1782070"/>
                <a:ext cx="6540916" cy="542991"/>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了解数据的版权、许可和</a:t>
                </a:r>
                <a:r>
                  <a:rPr lang="zh-CN" altLang="en-US" sz="1600" b="1" dirty="0">
                    <a:latin typeface="微软雅黑" panose="020B0503020204020204" pitchFamily="34" charset="-122"/>
                    <a:ea typeface="微软雅黑" panose="020B0503020204020204" pitchFamily="34" charset="-122"/>
                  </a:rPr>
                  <a:t>使用限制</a:t>
                </a:r>
                <a:r>
                  <a:rPr lang="zh-CN" altLang="en-US" sz="1600" dirty="0">
                    <a:latin typeface="微软雅黑" panose="020B0503020204020204" pitchFamily="34" charset="-122"/>
                    <a:ea typeface="微软雅黑" panose="020B0503020204020204" pitchFamily="34" charset="-122"/>
                  </a:rPr>
                  <a:t>，避免为本项目带来风险</a:t>
                </a:r>
                <a:endParaRPr lang="zh-CN" altLang="en-US" sz="1600" dirty="0">
                  <a:effectLst/>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9926A675-3A4E-4F97-A079-D69DF7067D32}"/>
                </a:ext>
              </a:extLst>
            </p:cNvPr>
            <p:cNvGrpSpPr/>
            <p:nvPr/>
          </p:nvGrpSpPr>
          <p:grpSpPr>
            <a:xfrm>
              <a:off x="3179460" y="3272246"/>
              <a:ext cx="1356269" cy="712809"/>
              <a:chOff x="1508915" y="5516753"/>
              <a:chExt cx="1783670" cy="937436"/>
            </a:xfrm>
          </p:grpSpPr>
          <p:grpSp>
            <p:nvGrpSpPr>
              <p:cNvPr id="121" name="Group 2">
                <a:extLst>
                  <a:ext uri="{FF2B5EF4-FFF2-40B4-BE49-F238E27FC236}">
                    <a16:creationId xmlns:a16="http://schemas.microsoft.com/office/drawing/2014/main" id="{59073F8E-6E68-4363-B103-761325C9E06F}"/>
                  </a:ext>
                </a:extLst>
              </p:cNvPr>
              <p:cNvGrpSpPr/>
              <p:nvPr/>
            </p:nvGrpSpPr>
            <p:grpSpPr>
              <a:xfrm>
                <a:off x="1508915" y="5516753"/>
                <a:ext cx="1783670" cy="937436"/>
                <a:chOff x="4656138" y="1688743"/>
                <a:chExt cx="1783670" cy="937436"/>
              </a:xfrm>
            </p:grpSpPr>
            <p:sp>
              <p:nvSpPr>
                <p:cNvPr id="122" name="Rectangle: Rounded Corners 28">
                  <a:extLst>
                    <a:ext uri="{FF2B5EF4-FFF2-40B4-BE49-F238E27FC236}">
                      <a16:creationId xmlns:a16="http://schemas.microsoft.com/office/drawing/2014/main" id="{6FA57CC6-7946-4143-93B8-FBA585A97BB8}"/>
                    </a:ext>
                  </a:extLst>
                </p:cNvPr>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TextBox 32">
                  <a:extLst>
                    <a:ext uri="{FF2B5EF4-FFF2-40B4-BE49-F238E27FC236}">
                      <a16:creationId xmlns:a16="http://schemas.microsoft.com/office/drawing/2014/main" id="{990AEA3C-6ABA-4980-B41C-B5C6E5B6B791}"/>
                    </a:ext>
                  </a:extLst>
                </p:cNvPr>
                <p:cNvSpPr txBox="1"/>
                <p:nvPr/>
              </p:nvSpPr>
              <p:spPr>
                <a:xfrm>
                  <a:off x="4656683" y="2186110"/>
                  <a:ext cx="1783125" cy="4001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sz="2000"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数据分类</a:t>
                  </a:r>
                </a:p>
              </p:txBody>
            </p:sp>
          </p:grpSp>
          <p:pic>
            <p:nvPicPr>
              <p:cNvPr id="136" name="图形 135">
                <a:extLst>
                  <a:ext uri="{FF2B5EF4-FFF2-40B4-BE49-F238E27FC236}">
                    <a16:creationId xmlns:a16="http://schemas.microsoft.com/office/drawing/2014/main" id="{269D19DB-03D2-473D-B101-C2639F3059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83973" y="5599335"/>
                <a:ext cx="406111" cy="400110"/>
              </a:xfrm>
              <a:prstGeom prst="rect">
                <a:avLst/>
              </a:prstGeom>
              <a:ln>
                <a:noFill/>
              </a:ln>
              <a:effectLst>
                <a:outerShdw blurRad="149987" dist="250190" dir="8460000" algn="ctr">
                  <a:srgbClr val="000000">
                    <a:alpha val="28000"/>
                  </a:srgbClr>
                </a:outerShdw>
              </a:effectLst>
            </p:spPr>
          </p:pic>
        </p:grpSp>
      </p:grpSp>
      <p:grpSp>
        <p:nvGrpSpPr>
          <p:cNvPr id="32" name="组合 31">
            <a:extLst>
              <a:ext uri="{FF2B5EF4-FFF2-40B4-BE49-F238E27FC236}">
                <a16:creationId xmlns:a16="http://schemas.microsoft.com/office/drawing/2014/main" id="{A2ED829E-9EAB-A93D-889A-A8746EE58D27}"/>
              </a:ext>
            </a:extLst>
          </p:cNvPr>
          <p:cNvGrpSpPr/>
          <p:nvPr/>
        </p:nvGrpSpPr>
        <p:grpSpPr>
          <a:xfrm>
            <a:off x="687287" y="1336463"/>
            <a:ext cx="3788437" cy="1690771"/>
            <a:chOff x="687287" y="1336463"/>
            <a:chExt cx="3788437" cy="1690771"/>
          </a:xfrm>
        </p:grpSpPr>
        <p:sp>
          <p:nvSpPr>
            <p:cNvPr id="28" name="矩形 27">
              <a:extLst>
                <a:ext uri="{FF2B5EF4-FFF2-40B4-BE49-F238E27FC236}">
                  <a16:creationId xmlns:a16="http://schemas.microsoft.com/office/drawing/2014/main" id="{5BE39555-4AFB-56A1-55E3-993794A7B2B8}"/>
                </a:ext>
              </a:extLst>
            </p:cNvPr>
            <p:cNvSpPr/>
            <p:nvPr/>
          </p:nvSpPr>
          <p:spPr>
            <a:xfrm flipH="1">
              <a:off x="765023" y="1942333"/>
              <a:ext cx="3551876" cy="1084901"/>
            </a:xfrm>
            <a:prstGeom prst="rect">
              <a:avLst/>
            </a:prstGeom>
            <a:gradFill>
              <a:gsLst>
                <a:gs pos="26000">
                  <a:srgbClr val="E8EAF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093EB588-8D29-4780-B1BF-2DE4E192B946}"/>
                </a:ext>
              </a:extLst>
            </p:cNvPr>
            <p:cNvGrpSpPr/>
            <p:nvPr/>
          </p:nvGrpSpPr>
          <p:grpSpPr>
            <a:xfrm>
              <a:off x="3072701" y="1336463"/>
              <a:ext cx="1403023" cy="737381"/>
              <a:chOff x="1510088" y="1528797"/>
              <a:chExt cx="1783670" cy="937436"/>
            </a:xfrm>
          </p:grpSpPr>
          <p:grpSp>
            <p:nvGrpSpPr>
              <p:cNvPr id="97" name="Group 2">
                <a:extLst>
                  <a:ext uri="{FF2B5EF4-FFF2-40B4-BE49-F238E27FC236}">
                    <a16:creationId xmlns:a16="http://schemas.microsoft.com/office/drawing/2014/main" id="{D7F1DF01-92EB-40F1-8BE5-0904BF69554F}"/>
                  </a:ext>
                </a:extLst>
              </p:cNvPr>
              <p:cNvGrpSpPr/>
              <p:nvPr/>
            </p:nvGrpSpPr>
            <p:grpSpPr>
              <a:xfrm>
                <a:off x="1510088" y="1528797"/>
                <a:ext cx="1783670" cy="937436"/>
                <a:chOff x="4656138" y="1688743"/>
                <a:chExt cx="1783670" cy="937436"/>
              </a:xfrm>
            </p:grpSpPr>
            <p:sp>
              <p:nvSpPr>
                <p:cNvPr id="98" name="Rectangle: Rounded Corners 28">
                  <a:extLst>
                    <a:ext uri="{FF2B5EF4-FFF2-40B4-BE49-F238E27FC236}">
                      <a16:creationId xmlns:a16="http://schemas.microsoft.com/office/drawing/2014/main" id="{7CA785CD-F489-45A8-9FAD-C8037294530D}"/>
                    </a:ext>
                  </a:extLst>
                </p:cNvPr>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TextBox 32">
                  <a:extLst>
                    <a:ext uri="{FF2B5EF4-FFF2-40B4-BE49-F238E27FC236}">
                      <a16:creationId xmlns:a16="http://schemas.microsoft.com/office/drawing/2014/main" id="{FB3498F3-B1E3-40B1-BBA1-9F69FB95149B}"/>
                    </a:ext>
                  </a:extLst>
                </p:cNvPr>
                <p:cNvSpPr txBox="1"/>
                <p:nvPr/>
              </p:nvSpPr>
              <p:spPr>
                <a:xfrm>
                  <a:off x="4656683" y="2186110"/>
                  <a:ext cx="1783125" cy="40011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sz="2000"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数据来源</a:t>
                  </a:r>
                </a:p>
              </p:txBody>
            </p:sp>
          </p:grpSp>
          <p:pic>
            <p:nvPicPr>
              <p:cNvPr id="130" name="图形 129">
                <a:extLst>
                  <a:ext uri="{FF2B5EF4-FFF2-40B4-BE49-F238E27FC236}">
                    <a16:creationId xmlns:a16="http://schemas.microsoft.com/office/drawing/2014/main" id="{F3E10576-2DD0-42FD-8DCB-0534BC2D30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21025" y="1644408"/>
                <a:ext cx="357103" cy="357103"/>
              </a:xfrm>
              <a:prstGeom prst="rect">
                <a:avLst/>
              </a:prstGeom>
            </p:spPr>
          </p:pic>
        </p:grpSp>
        <p:grpSp>
          <p:nvGrpSpPr>
            <p:cNvPr id="17" name="组合 16">
              <a:extLst>
                <a:ext uri="{FF2B5EF4-FFF2-40B4-BE49-F238E27FC236}">
                  <a16:creationId xmlns:a16="http://schemas.microsoft.com/office/drawing/2014/main" id="{06E1250E-64A0-17DF-3899-706D2972FC6A}"/>
                </a:ext>
              </a:extLst>
            </p:cNvPr>
            <p:cNvGrpSpPr/>
            <p:nvPr/>
          </p:nvGrpSpPr>
          <p:grpSpPr>
            <a:xfrm>
              <a:off x="687287" y="2264485"/>
              <a:ext cx="3715070" cy="677693"/>
              <a:chOff x="4086040" y="3873156"/>
              <a:chExt cx="6212962" cy="640240"/>
            </a:xfrm>
          </p:grpSpPr>
          <p:sp>
            <p:nvSpPr>
              <p:cNvPr id="137" name="Rectangle 26">
                <a:extLst>
                  <a:ext uri="{FF2B5EF4-FFF2-40B4-BE49-F238E27FC236}">
                    <a16:creationId xmlns:a16="http://schemas.microsoft.com/office/drawing/2014/main" id="{F70400E3-5BC5-448E-BD4C-50AE0A889515}"/>
                  </a:ext>
                </a:extLst>
              </p:cNvPr>
              <p:cNvSpPr/>
              <p:nvPr/>
            </p:nvSpPr>
            <p:spPr>
              <a:xfrm>
                <a:off x="4086040" y="3873156"/>
                <a:ext cx="6200048" cy="319843"/>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标注</a:t>
                </a:r>
                <a:r>
                  <a:rPr lang="zh-CN" altLang="en-US" sz="1600" dirty="0">
                    <a:latin typeface="微软雅黑" panose="020B0503020204020204" pitchFamily="34" charset="-122"/>
                    <a:ea typeface="微软雅黑" panose="020B0503020204020204" pitchFamily="34" charset="-122"/>
                  </a:rPr>
                  <a:t>法律文件和案例以确定关键信息</a:t>
                </a:r>
              </a:p>
            </p:txBody>
          </p:sp>
          <p:sp>
            <p:nvSpPr>
              <p:cNvPr id="138" name="Rectangle 26">
                <a:extLst>
                  <a:ext uri="{FF2B5EF4-FFF2-40B4-BE49-F238E27FC236}">
                    <a16:creationId xmlns:a16="http://schemas.microsoft.com/office/drawing/2014/main" id="{9481D6D6-729E-4D46-A6B3-0275AFFB7181}"/>
                  </a:ext>
                </a:extLst>
              </p:cNvPr>
              <p:cNvSpPr/>
              <p:nvPr/>
            </p:nvSpPr>
            <p:spPr>
              <a:xfrm>
                <a:off x="4098954" y="4193553"/>
                <a:ext cx="6200048" cy="319843"/>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按领域对数据进行</a:t>
                </a:r>
                <a:r>
                  <a:rPr lang="zh-CN" altLang="en-US" sz="1600" b="1" dirty="0">
                    <a:latin typeface="微软雅黑" panose="020B0503020204020204" pitchFamily="34" charset="-122"/>
                    <a:ea typeface="微软雅黑" panose="020B0503020204020204" pitchFamily="34" charset="-122"/>
                  </a:rPr>
                  <a:t>分类</a:t>
                </a:r>
              </a:p>
            </p:txBody>
          </p:sp>
        </p:grpSp>
      </p:grpSp>
      <p:grpSp>
        <p:nvGrpSpPr>
          <p:cNvPr id="30" name="组合 29">
            <a:extLst>
              <a:ext uri="{FF2B5EF4-FFF2-40B4-BE49-F238E27FC236}">
                <a16:creationId xmlns:a16="http://schemas.microsoft.com/office/drawing/2014/main" id="{B0394D31-34DF-FBDE-F372-231564CA3D26}"/>
              </a:ext>
            </a:extLst>
          </p:cNvPr>
          <p:cNvGrpSpPr/>
          <p:nvPr/>
        </p:nvGrpSpPr>
        <p:grpSpPr>
          <a:xfrm>
            <a:off x="7212138" y="1251092"/>
            <a:ext cx="3982522" cy="2105840"/>
            <a:chOff x="7212138" y="1251092"/>
            <a:chExt cx="3982522" cy="2105840"/>
          </a:xfrm>
        </p:grpSpPr>
        <p:sp>
          <p:nvSpPr>
            <p:cNvPr id="26" name="矩形 25">
              <a:extLst>
                <a:ext uri="{FF2B5EF4-FFF2-40B4-BE49-F238E27FC236}">
                  <a16:creationId xmlns:a16="http://schemas.microsoft.com/office/drawing/2014/main" id="{095ABDE0-428A-AEA6-2C6C-8D110FC83157}"/>
                </a:ext>
              </a:extLst>
            </p:cNvPr>
            <p:cNvSpPr/>
            <p:nvPr/>
          </p:nvSpPr>
          <p:spPr>
            <a:xfrm>
              <a:off x="7642784" y="1834114"/>
              <a:ext cx="3551876" cy="1276028"/>
            </a:xfrm>
            <a:prstGeom prst="rect">
              <a:avLst/>
            </a:prstGeom>
            <a:gradFill>
              <a:gsLst>
                <a:gs pos="26000">
                  <a:srgbClr val="E8EAFF"/>
                </a:gs>
                <a:gs pos="100000">
                  <a:schemeClr val="bg1">
                    <a:alpha val="2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9E991656-C7D4-BD50-999C-ACFD3D927578}"/>
                </a:ext>
              </a:extLst>
            </p:cNvPr>
            <p:cNvGrpSpPr/>
            <p:nvPr/>
          </p:nvGrpSpPr>
          <p:grpSpPr>
            <a:xfrm>
              <a:off x="7696343" y="2122950"/>
              <a:ext cx="3302239" cy="1233982"/>
              <a:chOff x="5598669" y="2588340"/>
              <a:chExt cx="6872755" cy="676650"/>
            </a:xfrm>
          </p:grpSpPr>
          <p:sp>
            <p:nvSpPr>
              <p:cNvPr id="94" name="Rectangle 26">
                <a:extLst>
                  <a:ext uri="{FF2B5EF4-FFF2-40B4-BE49-F238E27FC236}">
                    <a16:creationId xmlns:a16="http://schemas.microsoft.com/office/drawing/2014/main" id="{783685AD-E4D2-4703-9302-6D4029E10600}"/>
                  </a:ext>
                </a:extLst>
              </p:cNvPr>
              <p:cNvSpPr/>
              <p:nvPr/>
            </p:nvSpPr>
            <p:spPr>
              <a:xfrm>
                <a:off x="5598669" y="2588340"/>
                <a:ext cx="6809651" cy="361577"/>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开发网络爬虫或</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集成以</a:t>
                </a:r>
                <a:r>
                  <a:rPr lang="zh-CN" altLang="en-US" sz="1600" b="1" dirty="0">
                    <a:latin typeface="微软雅黑" panose="020B0503020204020204" pitchFamily="34" charset="-122"/>
                    <a:ea typeface="微软雅黑" panose="020B0503020204020204" pitchFamily="34" charset="-122"/>
                  </a:rPr>
                  <a:t>自动获取数据</a:t>
                </a:r>
              </a:p>
            </p:txBody>
          </p:sp>
          <p:sp>
            <p:nvSpPr>
              <p:cNvPr id="131" name="Rectangle 26">
                <a:extLst>
                  <a:ext uri="{FF2B5EF4-FFF2-40B4-BE49-F238E27FC236}">
                    <a16:creationId xmlns:a16="http://schemas.microsoft.com/office/drawing/2014/main" id="{30CB965B-793A-4D50-8D1D-23CA473B9110}"/>
                  </a:ext>
                </a:extLst>
              </p:cNvPr>
              <p:cNvSpPr/>
              <p:nvPr/>
            </p:nvSpPr>
            <p:spPr>
              <a:xfrm>
                <a:off x="5661774" y="2903413"/>
                <a:ext cx="6809650" cy="361577"/>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定期</a:t>
                </a:r>
                <a:r>
                  <a:rPr lang="zh-CN" altLang="en-US" sz="1600" b="1" dirty="0">
                    <a:latin typeface="微软雅黑" panose="020B0503020204020204" pitchFamily="34" charset="-122"/>
                    <a:ea typeface="微软雅黑" panose="020B0503020204020204" pitchFamily="34" charset="-122"/>
                  </a:rPr>
                  <a:t>更新数据</a:t>
                </a:r>
                <a:r>
                  <a:rPr lang="zh-CN" altLang="en-US" sz="1600" dirty="0">
                    <a:latin typeface="微软雅黑" panose="020B0503020204020204" pitchFamily="34" charset="-122"/>
                    <a:ea typeface="微软雅黑" panose="020B0503020204020204" pitchFamily="34" charset="-122"/>
                  </a:rPr>
                  <a:t>以确保信息的新鲜性</a:t>
                </a:r>
                <a:endParaRPr lang="zh-CN" altLang="en-US" sz="1600" dirty="0">
                  <a:effectLst/>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E005A25F-02B9-422D-B9E5-2104F9997AE4}"/>
                </a:ext>
              </a:extLst>
            </p:cNvPr>
            <p:cNvGrpSpPr/>
            <p:nvPr/>
          </p:nvGrpSpPr>
          <p:grpSpPr>
            <a:xfrm>
              <a:off x="7212138" y="1251092"/>
              <a:ext cx="1423953" cy="748381"/>
              <a:chOff x="1508915" y="2836749"/>
              <a:chExt cx="1783670" cy="937436"/>
            </a:xfrm>
          </p:grpSpPr>
          <p:grpSp>
            <p:nvGrpSpPr>
              <p:cNvPr id="105" name="Group 2">
                <a:extLst>
                  <a:ext uri="{FF2B5EF4-FFF2-40B4-BE49-F238E27FC236}">
                    <a16:creationId xmlns:a16="http://schemas.microsoft.com/office/drawing/2014/main" id="{0D94D715-F3E7-46F8-8CE6-386D5BCB0E17}"/>
                  </a:ext>
                </a:extLst>
              </p:cNvPr>
              <p:cNvGrpSpPr/>
              <p:nvPr/>
            </p:nvGrpSpPr>
            <p:grpSpPr>
              <a:xfrm>
                <a:off x="1508915" y="2836749"/>
                <a:ext cx="1783670" cy="937436"/>
                <a:chOff x="4656138" y="1688743"/>
                <a:chExt cx="1783670" cy="937436"/>
              </a:xfrm>
              <a:scene3d>
                <a:camera prst="orthographicFront">
                  <a:rot lat="0" lon="0" rev="0"/>
                </a:camera>
                <a:lightRig rig="contrasting" dir="t">
                  <a:rot lat="0" lon="0" rev="1500000"/>
                </a:lightRig>
              </a:scene3d>
            </p:grpSpPr>
            <p:sp>
              <p:nvSpPr>
                <p:cNvPr id="106" name="Rectangle: Rounded Corners 28">
                  <a:extLst>
                    <a:ext uri="{FF2B5EF4-FFF2-40B4-BE49-F238E27FC236}">
                      <a16:creationId xmlns:a16="http://schemas.microsoft.com/office/drawing/2014/main" id="{6B7D9F60-693B-4B39-A760-6DC07FF7B5A1}"/>
                    </a:ext>
                  </a:extLst>
                </p:cNvPr>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TextBox 32">
                  <a:extLst>
                    <a:ext uri="{FF2B5EF4-FFF2-40B4-BE49-F238E27FC236}">
                      <a16:creationId xmlns:a16="http://schemas.microsoft.com/office/drawing/2014/main" id="{3B49FB9C-BC1A-4075-856B-E71C51245232}"/>
                    </a:ext>
                  </a:extLst>
                </p:cNvPr>
                <p:cNvSpPr txBox="1"/>
                <p:nvPr/>
              </p:nvSpPr>
              <p:spPr>
                <a:xfrm>
                  <a:off x="4656683" y="2186110"/>
                  <a:ext cx="1783125" cy="4001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sz="2000"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数据采集</a:t>
                  </a:r>
                </a:p>
              </p:txBody>
            </p:sp>
          </p:grpSp>
          <p:grpSp>
            <p:nvGrpSpPr>
              <p:cNvPr id="8" name="组合 7">
                <a:extLst>
                  <a:ext uri="{FF2B5EF4-FFF2-40B4-BE49-F238E27FC236}">
                    <a16:creationId xmlns:a16="http://schemas.microsoft.com/office/drawing/2014/main" id="{41CA5138-8522-45F8-B596-D1A98D11EE71}"/>
                  </a:ext>
                </a:extLst>
              </p:cNvPr>
              <p:cNvGrpSpPr/>
              <p:nvPr/>
            </p:nvGrpSpPr>
            <p:grpSpPr>
              <a:xfrm>
                <a:off x="2183973" y="2972790"/>
                <a:ext cx="345463" cy="351861"/>
                <a:chOff x="5440872" y="1588832"/>
                <a:chExt cx="272843" cy="279149"/>
              </a:xfrm>
            </p:grpSpPr>
            <p:sp>
              <p:nvSpPr>
                <p:cNvPr id="41" name="Shape 1006">
                  <a:extLst>
                    <a:ext uri="{FF2B5EF4-FFF2-40B4-BE49-F238E27FC236}">
                      <a16:creationId xmlns:a16="http://schemas.microsoft.com/office/drawing/2014/main" id="{60C1F0B9-E69F-4425-B80B-A212B3B50A1A}"/>
                    </a:ext>
                  </a:extLst>
                </p:cNvPr>
                <p:cNvSpPr/>
                <p:nvPr/>
              </p:nvSpPr>
              <p:spPr>
                <a:xfrm>
                  <a:off x="5440872" y="1792720"/>
                  <a:ext cx="46366" cy="75261"/>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3436" y="21600"/>
                        <a:pt x="0" y="19440"/>
                        <a:pt x="0" y="17280"/>
                      </a:cubicBezTo>
                      <a:cubicBezTo>
                        <a:pt x="0" y="4320"/>
                        <a:pt x="0" y="4320"/>
                        <a:pt x="0" y="4320"/>
                      </a:cubicBezTo>
                      <a:cubicBezTo>
                        <a:pt x="0" y="2160"/>
                        <a:pt x="3436" y="0"/>
                        <a:pt x="6873" y="0"/>
                      </a:cubicBezTo>
                      <a:cubicBezTo>
                        <a:pt x="14727" y="0"/>
                        <a:pt x="14727" y="0"/>
                        <a:pt x="14727" y="0"/>
                      </a:cubicBezTo>
                      <a:cubicBezTo>
                        <a:pt x="18655" y="0"/>
                        <a:pt x="21600" y="2160"/>
                        <a:pt x="21600" y="4320"/>
                      </a:cubicBezTo>
                      <a:cubicBezTo>
                        <a:pt x="21600" y="17280"/>
                        <a:pt x="21600" y="17280"/>
                        <a:pt x="21600" y="17280"/>
                      </a:cubicBezTo>
                      <a:cubicBezTo>
                        <a:pt x="21600" y="19440"/>
                        <a:pt x="18655" y="21600"/>
                        <a:pt x="14727" y="21600"/>
                      </a:cubicBezTo>
                      <a:close/>
                      <a:moveTo>
                        <a:pt x="6873" y="2469"/>
                      </a:moveTo>
                      <a:cubicBezTo>
                        <a:pt x="5400" y="2469"/>
                        <a:pt x="3927" y="3394"/>
                        <a:pt x="3927" y="4320"/>
                      </a:cubicBezTo>
                      <a:cubicBezTo>
                        <a:pt x="3927" y="17280"/>
                        <a:pt x="3927" y="17280"/>
                        <a:pt x="3927" y="17280"/>
                      </a:cubicBezTo>
                      <a:cubicBezTo>
                        <a:pt x="3927" y="18206"/>
                        <a:pt x="5400" y="19131"/>
                        <a:pt x="6873" y="19131"/>
                      </a:cubicBezTo>
                      <a:cubicBezTo>
                        <a:pt x="14727" y="19131"/>
                        <a:pt x="14727" y="19131"/>
                        <a:pt x="14727" y="19131"/>
                      </a:cubicBezTo>
                      <a:cubicBezTo>
                        <a:pt x="16691" y="19131"/>
                        <a:pt x="17673" y="18206"/>
                        <a:pt x="17673" y="17280"/>
                      </a:cubicBezTo>
                      <a:cubicBezTo>
                        <a:pt x="17673" y="4320"/>
                        <a:pt x="17673" y="4320"/>
                        <a:pt x="17673" y="4320"/>
                      </a:cubicBezTo>
                      <a:cubicBezTo>
                        <a:pt x="17673" y="3394"/>
                        <a:pt x="16691" y="2469"/>
                        <a:pt x="14727" y="2469"/>
                      </a:cubicBezTo>
                      <a:lnTo>
                        <a:pt x="6873" y="2469"/>
                      </a:lnTo>
                      <a:close/>
                    </a:path>
                  </a:pathLst>
                </a:custGeom>
                <a:solidFill>
                  <a:schemeClr val="accent5"/>
                </a:solidFill>
                <a:ln w="12700" cap="flat">
                  <a:solidFill>
                    <a:srgbClr val="FFC107"/>
                  </a:solid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p>
              </p:txBody>
            </p:sp>
            <p:sp>
              <p:nvSpPr>
                <p:cNvPr id="42" name="Shape 1007">
                  <a:extLst>
                    <a:ext uri="{FF2B5EF4-FFF2-40B4-BE49-F238E27FC236}">
                      <a16:creationId xmlns:a16="http://schemas.microsoft.com/office/drawing/2014/main" id="{9913D62C-2111-4435-A048-B8C47C7F06D0}"/>
                    </a:ext>
                  </a:extLst>
                </p:cNvPr>
                <p:cNvSpPr/>
                <p:nvPr/>
              </p:nvSpPr>
              <p:spPr>
                <a:xfrm>
                  <a:off x="5516661" y="1673215"/>
                  <a:ext cx="46366" cy="194765"/>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0765"/>
                        <a:pt x="0" y="19929"/>
                      </a:cubicBezTo>
                      <a:cubicBezTo>
                        <a:pt x="0" y="1671"/>
                        <a:pt x="0" y="1671"/>
                        <a:pt x="0" y="1671"/>
                      </a:cubicBezTo>
                      <a:cubicBezTo>
                        <a:pt x="0" y="716"/>
                        <a:pt x="2945" y="0"/>
                        <a:pt x="6873" y="0"/>
                      </a:cubicBezTo>
                      <a:cubicBezTo>
                        <a:pt x="14727" y="0"/>
                        <a:pt x="14727" y="0"/>
                        <a:pt x="14727" y="0"/>
                      </a:cubicBezTo>
                      <a:cubicBezTo>
                        <a:pt x="18655" y="0"/>
                        <a:pt x="21600" y="716"/>
                        <a:pt x="21600" y="1671"/>
                      </a:cubicBezTo>
                      <a:cubicBezTo>
                        <a:pt x="21600" y="19929"/>
                        <a:pt x="21600" y="19929"/>
                        <a:pt x="21600" y="19929"/>
                      </a:cubicBezTo>
                      <a:cubicBezTo>
                        <a:pt x="21600" y="20765"/>
                        <a:pt x="18655" y="21600"/>
                        <a:pt x="14727" y="21600"/>
                      </a:cubicBezTo>
                      <a:close/>
                      <a:moveTo>
                        <a:pt x="6873" y="955"/>
                      </a:moveTo>
                      <a:cubicBezTo>
                        <a:pt x="5400" y="955"/>
                        <a:pt x="3927" y="1313"/>
                        <a:pt x="3927" y="1671"/>
                      </a:cubicBezTo>
                      <a:cubicBezTo>
                        <a:pt x="3927" y="19929"/>
                        <a:pt x="3927" y="19929"/>
                        <a:pt x="3927" y="19929"/>
                      </a:cubicBezTo>
                      <a:cubicBezTo>
                        <a:pt x="3927" y="20287"/>
                        <a:pt x="5400" y="20645"/>
                        <a:pt x="6873" y="20645"/>
                      </a:cubicBezTo>
                      <a:cubicBezTo>
                        <a:pt x="14727" y="20645"/>
                        <a:pt x="14727" y="20645"/>
                        <a:pt x="14727" y="20645"/>
                      </a:cubicBezTo>
                      <a:cubicBezTo>
                        <a:pt x="16200" y="20645"/>
                        <a:pt x="17673" y="20287"/>
                        <a:pt x="17673" y="19929"/>
                      </a:cubicBezTo>
                      <a:cubicBezTo>
                        <a:pt x="17673" y="1671"/>
                        <a:pt x="17673" y="1671"/>
                        <a:pt x="17673" y="1671"/>
                      </a:cubicBezTo>
                      <a:cubicBezTo>
                        <a:pt x="17673" y="1313"/>
                        <a:pt x="16200" y="955"/>
                        <a:pt x="14727" y="955"/>
                      </a:cubicBezTo>
                      <a:lnTo>
                        <a:pt x="6873" y="955"/>
                      </a:lnTo>
                      <a:close/>
                    </a:path>
                  </a:pathLst>
                </a:custGeom>
                <a:solidFill>
                  <a:schemeClr val="accent5"/>
                </a:solidFill>
                <a:ln w="12700" cap="flat">
                  <a:solidFill>
                    <a:schemeClr val="bg1"/>
                  </a:solid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dirty="0"/>
                </a:p>
              </p:txBody>
            </p:sp>
            <p:sp>
              <p:nvSpPr>
                <p:cNvPr id="43" name="Shape 1008">
                  <a:extLst>
                    <a:ext uri="{FF2B5EF4-FFF2-40B4-BE49-F238E27FC236}">
                      <a16:creationId xmlns:a16="http://schemas.microsoft.com/office/drawing/2014/main" id="{6364E2C0-221B-44ED-AF92-D4BC503ECFD1}"/>
                    </a:ext>
                  </a:extLst>
                </p:cNvPr>
                <p:cNvSpPr/>
                <p:nvPr/>
              </p:nvSpPr>
              <p:spPr>
                <a:xfrm>
                  <a:off x="5592451" y="1734336"/>
                  <a:ext cx="45474" cy="133645"/>
                </a:xfrm>
                <a:custGeom>
                  <a:avLst/>
                  <a:gdLst/>
                  <a:ahLst/>
                  <a:cxnLst>
                    <a:cxn ang="0">
                      <a:pos x="wd2" y="hd2"/>
                    </a:cxn>
                    <a:cxn ang="5400000">
                      <a:pos x="wd2" y="hd2"/>
                    </a:cxn>
                    <a:cxn ang="10800000">
                      <a:pos x="wd2" y="hd2"/>
                    </a:cxn>
                    <a:cxn ang="16200000">
                      <a:pos x="wd2" y="hd2"/>
                    </a:cxn>
                  </a:cxnLst>
                  <a:rect l="0" t="0" r="r" b="b"/>
                  <a:pathLst>
                    <a:path w="21600" h="21600" extrusionOk="0">
                      <a:moveTo>
                        <a:pt x="14567" y="21600"/>
                      </a:moveTo>
                      <a:cubicBezTo>
                        <a:pt x="7033" y="21600"/>
                        <a:pt x="7033" y="21600"/>
                        <a:pt x="7033" y="21600"/>
                      </a:cubicBezTo>
                      <a:cubicBezTo>
                        <a:pt x="3014" y="21600"/>
                        <a:pt x="0" y="20381"/>
                        <a:pt x="0" y="19161"/>
                      </a:cubicBezTo>
                      <a:cubicBezTo>
                        <a:pt x="0" y="2439"/>
                        <a:pt x="0" y="2439"/>
                        <a:pt x="0" y="2439"/>
                      </a:cubicBezTo>
                      <a:cubicBezTo>
                        <a:pt x="0" y="1219"/>
                        <a:pt x="3014" y="0"/>
                        <a:pt x="7033" y="0"/>
                      </a:cubicBezTo>
                      <a:cubicBezTo>
                        <a:pt x="14567" y="0"/>
                        <a:pt x="14567" y="0"/>
                        <a:pt x="14567" y="0"/>
                      </a:cubicBezTo>
                      <a:cubicBezTo>
                        <a:pt x="18586" y="0"/>
                        <a:pt x="21600" y="1219"/>
                        <a:pt x="21600" y="2439"/>
                      </a:cubicBezTo>
                      <a:cubicBezTo>
                        <a:pt x="21600" y="19161"/>
                        <a:pt x="21600" y="19161"/>
                        <a:pt x="21600" y="19161"/>
                      </a:cubicBezTo>
                      <a:cubicBezTo>
                        <a:pt x="21600" y="20381"/>
                        <a:pt x="18586" y="21600"/>
                        <a:pt x="14567" y="21600"/>
                      </a:cubicBezTo>
                      <a:close/>
                      <a:moveTo>
                        <a:pt x="7033" y="1394"/>
                      </a:moveTo>
                      <a:cubicBezTo>
                        <a:pt x="5023" y="1394"/>
                        <a:pt x="4019" y="1916"/>
                        <a:pt x="4019" y="2439"/>
                      </a:cubicBezTo>
                      <a:cubicBezTo>
                        <a:pt x="4019" y="19161"/>
                        <a:pt x="4019" y="19161"/>
                        <a:pt x="4019" y="19161"/>
                      </a:cubicBezTo>
                      <a:cubicBezTo>
                        <a:pt x="4019" y="19684"/>
                        <a:pt x="5023" y="20206"/>
                        <a:pt x="7033" y="20206"/>
                      </a:cubicBezTo>
                      <a:cubicBezTo>
                        <a:pt x="14567" y="20206"/>
                        <a:pt x="14567" y="20206"/>
                        <a:pt x="14567" y="20206"/>
                      </a:cubicBezTo>
                      <a:cubicBezTo>
                        <a:pt x="16577" y="20206"/>
                        <a:pt x="17581" y="19684"/>
                        <a:pt x="17581" y="19161"/>
                      </a:cubicBezTo>
                      <a:cubicBezTo>
                        <a:pt x="17581" y="2439"/>
                        <a:pt x="17581" y="2439"/>
                        <a:pt x="17581" y="2439"/>
                      </a:cubicBezTo>
                      <a:cubicBezTo>
                        <a:pt x="17581" y="1916"/>
                        <a:pt x="16577" y="1394"/>
                        <a:pt x="14567" y="1394"/>
                      </a:cubicBezTo>
                      <a:lnTo>
                        <a:pt x="7033" y="1394"/>
                      </a:lnTo>
                      <a:close/>
                    </a:path>
                  </a:pathLst>
                </a:custGeom>
                <a:solidFill>
                  <a:schemeClr val="accent5"/>
                </a:solidFill>
                <a:ln w="12700" cap="flat">
                  <a:solidFill>
                    <a:srgbClr val="FFC107"/>
                  </a:solid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p>
              </p:txBody>
            </p:sp>
            <p:sp>
              <p:nvSpPr>
                <p:cNvPr id="44" name="Shape 1009">
                  <a:extLst>
                    <a:ext uri="{FF2B5EF4-FFF2-40B4-BE49-F238E27FC236}">
                      <a16:creationId xmlns:a16="http://schemas.microsoft.com/office/drawing/2014/main" id="{42C5AC3B-BDDE-45CE-A0AB-BFF797F46602}"/>
                    </a:ext>
                  </a:extLst>
                </p:cNvPr>
                <p:cNvSpPr/>
                <p:nvPr/>
              </p:nvSpPr>
              <p:spPr>
                <a:xfrm>
                  <a:off x="5667349" y="1588832"/>
                  <a:ext cx="46366" cy="279148"/>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1016"/>
                        <a:pt x="0" y="20432"/>
                      </a:cubicBezTo>
                      <a:cubicBezTo>
                        <a:pt x="0" y="1168"/>
                        <a:pt x="0" y="1168"/>
                        <a:pt x="0" y="1168"/>
                      </a:cubicBezTo>
                      <a:cubicBezTo>
                        <a:pt x="0" y="500"/>
                        <a:pt x="2945" y="0"/>
                        <a:pt x="6873" y="0"/>
                      </a:cubicBezTo>
                      <a:cubicBezTo>
                        <a:pt x="14727" y="0"/>
                        <a:pt x="14727" y="0"/>
                        <a:pt x="14727" y="0"/>
                      </a:cubicBezTo>
                      <a:cubicBezTo>
                        <a:pt x="18655" y="0"/>
                        <a:pt x="21600" y="500"/>
                        <a:pt x="21600" y="1168"/>
                      </a:cubicBezTo>
                      <a:cubicBezTo>
                        <a:pt x="21600" y="20432"/>
                        <a:pt x="21600" y="20432"/>
                        <a:pt x="21600" y="20432"/>
                      </a:cubicBezTo>
                      <a:cubicBezTo>
                        <a:pt x="21600" y="21016"/>
                        <a:pt x="18655" y="21600"/>
                        <a:pt x="14727" y="21600"/>
                      </a:cubicBezTo>
                      <a:close/>
                      <a:moveTo>
                        <a:pt x="6873" y="667"/>
                      </a:moveTo>
                      <a:cubicBezTo>
                        <a:pt x="5400" y="667"/>
                        <a:pt x="3927" y="917"/>
                        <a:pt x="3927" y="1168"/>
                      </a:cubicBezTo>
                      <a:cubicBezTo>
                        <a:pt x="3927" y="20432"/>
                        <a:pt x="3927" y="20432"/>
                        <a:pt x="3927" y="20432"/>
                      </a:cubicBezTo>
                      <a:cubicBezTo>
                        <a:pt x="3927" y="20683"/>
                        <a:pt x="5400" y="20933"/>
                        <a:pt x="6873" y="20933"/>
                      </a:cubicBezTo>
                      <a:cubicBezTo>
                        <a:pt x="14727" y="20933"/>
                        <a:pt x="14727" y="20933"/>
                        <a:pt x="14727" y="20933"/>
                      </a:cubicBezTo>
                      <a:cubicBezTo>
                        <a:pt x="16200" y="20933"/>
                        <a:pt x="17673" y="20683"/>
                        <a:pt x="17673" y="20432"/>
                      </a:cubicBezTo>
                      <a:cubicBezTo>
                        <a:pt x="17673" y="1168"/>
                        <a:pt x="17673" y="1168"/>
                        <a:pt x="17673" y="1168"/>
                      </a:cubicBezTo>
                      <a:cubicBezTo>
                        <a:pt x="17673" y="917"/>
                        <a:pt x="16200" y="667"/>
                        <a:pt x="14727" y="667"/>
                      </a:cubicBezTo>
                      <a:lnTo>
                        <a:pt x="6873" y="667"/>
                      </a:lnTo>
                      <a:close/>
                    </a:path>
                  </a:pathLst>
                </a:custGeom>
                <a:solidFill>
                  <a:schemeClr val="accent5"/>
                </a:solidFill>
                <a:ln w="12700" cap="flat">
                  <a:solidFill>
                    <a:schemeClr val="bg1"/>
                  </a:solidFill>
                  <a:miter lim="400000"/>
                </a:ln>
                <a:effectLst/>
              </p:spPr>
              <p:txBody>
                <a:bodyPr wrap="square" lIns="45720" tIns="45720" rIns="45720" bIns="45720" numCol="1" anchor="t">
                  <a:noAutofit/>
                </a:bodyPr>
                <a:lstStyle/>
                <a:p>
                  <a:pPr>
                    <a:defRPr sz="3600">
                      <a:latin typeface="等线"/>
                      <a:ea typeface="等线"/>
                      <a:cs typeface="等线"/>
                      <a:sym typeface="等线"/>
                    </a:defRPr>
                  </a:pPr>
                  <a:endParaRPr/>
                </a:p>
              </p:txBody>
            </p:sp>
          </p:grpSp>
        </p:grpSp>
      </p:grpSp>
      <p:pic>
        <p:nvPicPr>
          <p:cNvPr id="45" name="图片 44">
            <a:extLst>
              <a:ext uri="{FF2B5EF4-FFF2-40B4-BE49-F238E27FC236}">
                <a16:creationId xmlns:a16="http://schemas.microsoft.com/office/drawing/2014/main" id="{C7F7F5B6-45E8-4AC4-AC20-AB48D0652147}"/>
              </a:ext>
            </a:extLst>
          </p:cNvPr>
          <p:cNvPicPr>
            <a:picLocks noChangeAspect="1"/>
          </p:cNvPicPr>
          <p:nvPr/>
        </p:nvPicPr>
        <p:blipFill rotWithShape="1">
          <a:blip r:embed="rId11"/>
          <a:srcRect l="-1" r="483" b="2984"/>
          <a:stretch/>
        </p:blipFill>
        <p:spPr>
          <a:xfrm>
            <a:off x="4504489" y="2224640"/>
            <a:ext cx="3156259" cy="2847597"/>
          </a:xfrm>
          <a:prstGeom prst="rect">
            <a:avLst/>
          </a:prstGeom>
        </p:spPr>
      </p:pic>
    </p:spTree>
    <p:extLst>
      <p:ext uri="{BB962C8B-B14F-4D97-AF65-F5344CB8AC3E}">
        <p14:creationId xmlns:p14="http://schemas.microsoft.com/office/powerpoint/2010/main" val="305450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1+#ppt_w/2"/>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9" name="组合 28">
            <a:extLst>
              <a:ext uri="{FF2B5EF4-FFF2-40B4-BE49-F238E27FC236}">
                <a16:creationId xmlns:a16="http://schemas.microsoft.com/office/drawing/2014/main" id="{447B821E-D2E9-4FD0-B6B9-1E7F5235D32B}"/>
              </a:ext>
            </a:extLst>
          </p:cNvPr>
          <p:cNvGrpSpPr/>
          <p:nvPr/>
        </p:nvGrpSpPr>
        <p:grpSpPr>
          <a:xfrm>
            <a:off x="434162" y="452627"/>
            <a:ext cx="11313043" cy="5942857"/>
            <a:chOff x="434162" y="452627"/>
            <a:chExt cx="11313043" cy="5942857"/>
          </a:xfrm>
        </p:grpSpPr>
        <p:sp>
          <p:nvSpPr>
            <p:cNvPr id="54" name="矩形 53">
              <a:extLst>
                <a:ext uri="{FF2B5EF4-FFF2-40B4-BE49-F238E27FC236}">
                  <a16:creationId xmlns:a16="http://schemas.microsoft.com/office/drawing/2014/main" id="{A98C506A-9C99-454F-85A6-7768A88E144C}"/>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44950694-4C75-4AC6-ACE5-F576E6F6526A}"/>
                </a:ext>
              </a:extLst>
            </p:cNvPr>
            <p:cNvPicPr>
              <a:picLocks noChangeAspect="1"/>
            </p:cNvPicPr>
            <p:nvPr/>
          </p:nvPicPr>
          <p:blipFill>
            <a:blip r:embed="rId4"/>
            <a:stretch>
              <a:fillRect/>
            </a:stretch>
          </p:blipFill>
          <p:spPr>
            <a:xfrm>
              <a:off x="434162" y="452627"/>
              <a:ext cx="506250" cy="697500"/>
            </a:xfrm>
            <a:prstGeom prst="rect">
              <a:avLst/>
            </a:prstGeom>
          </p:spPr>
        </p:pic>
      </p:grpSp>
      <p:sp>
        <p:nvSpPr>
          <p:cNvPr id="52" name="Text 1">
            <a:extLst>
              <a:ext uri="{FF2B5EF4-FFF2-40B4-BE49-F238E27FC236}">
                <a16:creationId xmlns:a16="http://schemas.microsoft.com/office/drawing/2014/main" id="{624CE939-934C-4DF0-A4A6-1F25B54B0B81}"/>
              </a:ext>
            </a:extLst>
          </p:cNvPr>
          <p:cNvSpPr/>
          <p:nvPr/>
        </p:nvSpPr>
        <p:spPr>
          <a:xfrm>
            <a:off x="4714585" y="512055"/>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功能模块介绍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31E15C7F-D991-4A7D-A665-1AAF2F49AFCB}"/>
              </a:ext>
            </a:extLst>
          </p:cNvPr>
          <p:cNvGrpSpPr/>
          <p:nvPr/>
        </p:nvGrpSpPr>
        <p:grpSpPr>
          <a:xfrm>
            <a:off x="0" y="4091097"/>
            <a:ext cx="2005996" cy="2669741"/>
            <a:chOff x="7046219" y="1060088"/>
            <a:chExt cx="3178725" cy="4230503"/>
          </a:xfrm>
        </p:grpSpPr>
        <p:pic>
          <p:nvPicPr>
            <p:cNvPr id="56" name="图片 55">
              <a:extLst>
                <a:ext uri="{FF2B5EF4-FFF2-40B4-BE49-F238E27FC236}">
                  <a16:creationId xmlns:a16="http://schemas.microsoft.com/office/drawing/2014/main" id="{9AFD6F03-2D58-43DF-B51C-416042DD1B0C}"/>
                </a:ext>
              </a:extLst>
            </p:cNvPr>
            <p:cNvPicPr>
              <a:picLocks noChangeAspect="1"/>
            </p:cNvPicPr>
            <p:nvPr/>
          </p:nvPicPr>
          <p:blipFill>
            <a:blip r:embed="rId5"/>
            <a:stretch>
              <a:fillRect/>
            </a:stretch>
          </p:blipFill>
          <p:spPr>
            <a:xfrm>
              <a:off x="8211194" y="1060088"/>
              <a:ext cx="2013750" cy="4151250"/>
            </a:xfrm>
            <a:prstGeom prst="rect">
              <a:avLst/>
            </a:prstGeom>
          </p:spPr>
        </p:pic>
        <p:pic>
          <p:nvPicPr>
            <p:cNvPr id="57" name="图片 56">
              <a:extLst>
                <a:ext uri="{FF2B5EF4-FFF2-40B4-BE49-F238E27FC236}">
                  <a16:creationId xmlns:a16="http://schemas.microsoft.com/office/drawing/2014/main" id="{52AB50A3-9514-42EC-AAA1-11AC2C6DB4FD}"/>
                </a:ext>
              </a:extLst>
            </p:cNvPr>
            <p:cNvPicPr>
              <a:picLocks noChangeAspect="1"/>
            </p:cNvPicPr>
            <p:nvPr/>
          </p:nvPicPr>
          <p:blipFill>
            <a:blip r:embed="rId6"/>
            <a:stretch>
              <a:fillRect/>
            </a:stretch>
          </p:blipFill>
          <p:spPr>
            <a:xfrm>
              <a:off x="7046219" y="2040507"/>
              <a:ext cx="1979936" cy="3250084"/>
            </a:xfrm>
            <a:prstGeom prst="rect">
              <a:avLst/>
            </a:prstGeom>
          </p:spPr>
        </p:pic>
      </p:grpSp>
      <p:sp>
        <p:nvSpPr>
          <p:cNvPr id="4" name="Text 5">
            <a:extLst>
              <a:ext uri="{FF2B5EF4-FFF2-40B4-BE49-F238E27FC236}">
                <a16:creationId xmlns:a16="http://schemas.microsoft.com/office/drawing/2014/main" id="{C7C518FA-0A59-A298-E686-3EE1AA0603C6}"/>
              </a:ext>
            </a:extLst>
          </p:cNvPr>
          <p:cNvSpPr/>
          <p:nvPr/>
        </p:nvSpPr>
        <p:spPr>
          <a:xfrm>
            <a:off x="1190708" y="1349356"/>
            <a:ext cx="8584287" cy="355402"/>
          </a:xfrm>
          <a:prstGeom prst="rect">
            <a:avLst/>
          </a:prstGeom>
          <a:noFill/>
          <a:ln/>
        </p:spPr>
        <p:txBody>
          <a:bodyPr wrap="none" rtlCol="0" anchor="t"/>
          <a:lstStyle/>
          <a:p>
            <a:pPr>
              <a:lnSpc>
                <a:spcPts val="2799"/>
              </a:lnSpc>
            </a:pPr>
            <a:r>
              <a:rPr lang="zh-CN" altLang="en-US" sz="1750" kern="0" spc="-35" dirty="0">
                <a:solidFill>
                  <a:srgbClr val="272525"/>
                </a:solidFill>
                <a:latin typeface="Source Sans Pro" pitchFamily="34" charset="0"/>
                <a:ea typeface="Source Sans Pro" pitchFamily="34" charset="-122"/>
                <a:cs typeface="Source Sans Pro" pitchFamily="34" charset="-120"/>
              </a:rPr>
              <a:t>本项目的</a:t>
            </a:r>
            <a:r>
              <a:rPr lang="zh-CN" altLang="en-US" sz="1750" b="1" kern="0" spc="-35" dirty="0">
                <a:solidFill>
                  <a:srgbClr val="272525"/>
                </a:solidFill>
                <a:latin typeface="Source Sans Pro" pitchFamily="34" charset="0"/>
                <a:ea typeface="Source Sans Pro" pitchFamily="34" charset="-122"/>
                <a:cs typeface="Source Sans Pro" pitchFamily="34" charset="-120"/>
              </a:rPr>
              <a:t>核心功能模块</a:t>
            </a:r>
            <a:r>
              <a:rPr lang="zh-CN" altLang="en-US" sz="1750" kern="0" spc="-35" dirty="0">
                <a:solidFill>
                  <a:srgbClr val="272525"/>
                </a:solidFill>
                <a:latin typeface="Source Sans Pro" pitchFamily="34" charset="0"/>
                <a:ea typeface="Source Sans Pro" pitchFamily="34" charset="-122"/>
                <a:cs typeface="Source Sans Pro" pitchFamily="34" charset="-120"/>
              </a:rPr>
              <a:t>组成，可以用下面的一张示意图表示：</a:t>
            </a:r>
            <a:endParaRPr lang="en-US" sz="1750" dirty="0"/>
          </a:p>
        </p:txBody>
      </p:sp>
      <p:pic>
        <p:nvPicPr>
          <p:cNvPr id="6" name="图片 5">
            <a:extLst>
              <a:ext uri="{FF2B5EF4-FFF2-40B4-BE49-F238E27FC236}">
                <a16:creationId xmlns:a16="http://schemas.microsoft.com/office/drawing/2014/main" id="{EE0EC8C6-310B-9299-522E-8B57D9BA300F}"/>
              </a:ext>
            </a:extLst>
          </p:cNvPr>
          <p:cNvPicPr>
            <a:picLocks noChangeAspect="1"/>
          </p:cNvPicPr>
          <p:nvPr/>
        </p:nvPicPr>
        <p:blipFill>
          <a:blip r:embed="rId7"/>
          <a:stretch>
            <a:fillRect/>
          </a:stretch>
        </p:blipFill>
        <p:spPr>
          <a:xfrm>
            <a:off x="1824454" y="1878253"/>
            <a:ext cx="9036050" cy="3630391"/>
          </a:xfrm>
          <a:prstGeom prst="rect">
            <a:avLst/>
          </a:prstGeom>
        </p:spPr>
      </p:pic>
      <p:sp>
        <p:nvSpPr>
          <p:cNvPr id="5" name="Text 5">
            <a:extLst>
              <a:ext uri="{FF2B5EF4-FFF2-40B4-BE49-F238E27FC236}">
                <a16:creationId xmlns:a16="http://schemas.microsoft.com/office/drawing/2014/main" id="{F84A74D4-B62E-33C5-1941-22613C1D3DCD}"/>
              </a:ext>
            </a:extLst>
          </p:cNvPr>
          <p:cNvSpPr/>
          <p:nvPr/>
        </p:nvSpPr>
        <p:spPr>
          <a:xfrm>
            <a:off x="9482088" y="5229043"/>
            <a:ext cx="1378416" cy="355402"/>
          </a:xfrm>
          <a:prstGeom prst="rect">
            <a:avLst/>
          </a:prstGeom>
          <a:noFill/>
          <a:ln/>
        </p:spPr>
        <p:txBody>
          <a:bodyPr wrap="none" rtlCol="0" anchor="t"/>
          <a:lstStyle/>
          <a:p>
            <a:pPr>
              <a:lnSpc>
                <a:spcPts val="2799"/>
              </a:lnSpc>
            </a:pPr>
            <a:r>
              <a:rPr lang="en-US" sz="1750" b="1" kern="0" spc="-35" dirty="0">
                <a:solidFill>
                  <a:srgbClr val="272525"/>
                </a:solidFill>
                <a:latin typeface="Source Sans Pro" pitchFamily="34" charset="0"/>
                <a:ea typeface="Source Sans Pro" pitchFamily="34" charset="-122"/>
              </a:rPr>
              <a:t>+</a:t>
            </a:r>
            <a:r>
              <a:rPr lang="zh-CN" altLang="en-US" sz="1750" b="1" kern="0" spc="-35" dirty="0">
                <a:solidFill>
                  <a:srgbClr val="272525"/>
                </a:solidFill>
                <a:latin typeface="Source Sans Pro" pitchFamily="34" charset="0"/>
                <a:ea typeface="Source Sans Pro" pitchFamily="34" charset="-122"/>
              </a:rPr>
              <a:t>附加功能</a:t>
            </a:r>
            <a:r>
              <a:rPr lang="en-US" altLang="zh-CN" sz="1750" b="1" kern="0" spc="-35" dirty="0">
                <a:solidFill>
                  <a:srgbClr val="272525"/>
                </a:solidFill>
                <a:latin typeface="Source Sans Pro" pitchFamily="34" charset="0"/>
                <a:ea typeface="Source Sans Pro" pitchFamily="34" charset="-122"/>
              </a:rPr>
              <a:t>*2</a:t>
            </a:r>
            <a:endParaRPr lang="en-US" sz="1750" b="1" dirty="0"/>
          </a:p>
        </p:txBody>
      </p:sp>
    </p:spTree>
    <p:extLst>
      <p:ext uri="{BB962C8B-B14F-4D97-AF65-F5344CB8AC3E}">
        <p14:creationId xmlns:p14="http://schemas.microsoft.com/office/powerpoint/2010/main" val="23817929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grpSp>
        <p:nvGrpSpPr>
          <p:cNvPr id="29" name="组合 28">
            <a:extLst>
              <a:ext uri="{FF2B5EF4-FFF2-40B4-BE49-F238E27FC236}">
                <a16:creationId xmlns:a16="http://schemas.microsoft.com/office/drawing/2014/main" id="{447B821E-D2E9-4FD0-B6B9-1E7F5235D32B}"/>
              </a:ext>
            </a:extLst>
          </p:cNvPr>
          <p:cNvGrpSpPr/>
          <p:nvPr/>
        </p:nvGrpSpPr>
        <p:grpSpPr>
          <a:xfrm>
            <a:off x="434162" y="452627"/>
            <a:ext cx="11313043" cy="5942857"/>
            <a:chOff x="434162" y="452627"/>
            <a:chExt cx="11313043" cy="5942857"/>
          </a:xfrm>
        </p:grpSpPr>
        <p:sp>
          <p:nvSpPr>
            <p:cNvPr id="54" name="矩形 53">
              <a:extLst>
                <a:ext uri="{FF2B5EF4-FFF2-40B4-BE49-F238E27FC236}">
                  <a16:creationId xmlns:a16="http://schemas.microsoft.com/office/drawing/2014/main" id="{A98C506A-9C99-454F-85A6-7768A88E144C}"/>
                </a:ext>
              </a:extLst>
            </p:cNvPr>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44950694-4C75-4AC6-ACE5-F576E6F6526A}"/>
                </a:ext>
              </a:extLst>
            </p:cNvPr>
            <p:cNvPicPr>
              <a:picLocks noChangeAspect="1"/>
            </p:cNvPicPr>
            <p:nvPr/>
          </p:nvPicPr>
          <p:blipFill>
            <a:blip r:embed="rId5"/>
            <a:stretch>
              <a:fillRect/>
            </a:stretch>
          </p:blipFill>
          <p:spPr>
            <a:xfrm>
              <a:off x="434162" y="452627"/>
              <a:ext cx="506250" cy="697500"/>
            </a:xfrm>
            <a:prstGeom prst="rect">
              <a:avLst/>
            </a:prstGeom>
          </p:spPr>
        </p:pic>
      </p:grpSp>
      <p:grpSp>
        <p:nvGrpSpPr>
          <p:cNvPr id="28" name="组合 27">
            <a:extLst>
              <a:ext uri="{FF2B5EF4-FFF2-40B4-BE49-F238E27FC236}">
                <a16:creationId xmlns:a16="http://schemas.microsoft.com/office/drawing/2014/main" id="{6BE1FC9C-CFDD-4343-8CF6-748E22CF8678}"/>
              </a:ext>
            </a:extLst>
          </p:cNvPr>
          <p:cNvGrpSpPr/>
          <p:nvPr/>
        </p:nvGrpSpPr>
        <p:grpSpPr>
          <a:xfrm>
            <a:off x="2805859" y="3790738"/>
            <a:ext cx="6201093" cy="567477"/>
            <a:chOff x="2805859" y="3428999"/>
            <a:chExt cx="6201093" cy="567477"/>
          </a:xfrm>
        </p:grpSpPr>
        <p:pic>
          <p:nvPicPr>
            <p:cNvPr id="16" name="图片 15">
              <a:extLst>
                <a:ext uri="{FF2B5EF4-FFF2-40B4-BE49-F238E27FC236}">
                  <a16:creationId xmlns:a16="http://schemas.microsoft.com/office/drawing/2014/main" id="{423B6625-0EBF-4848-AE16-6626E580B3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91725"/>
            <a:stretch/>
          </p:blipFill>
          <p:spPr>
            <a:xfrm>
              <a:off x="2805859" y="3428999"/>
              <a:ext cx="6195266" cy="567477"/>
            </a:xfrm>
            <a:prstGeom prst="rect">
              <a:avLst/>
            </a:prstGeom>
          </p:spPr>
        </p:pic>
        <p:pic>
          <p:nvPicPr>
            <p:cNvPr id="24" name="图片 23">
              <a:extLst>
                <a:ext uri="{FF2B5EF4-FFF2-40B4-BE49-F238E27FC236}">
                  <a16:creationId xmlns:a16="http://schemas.microsoft.com/office/drawing/2014/main" id="{DD12E18F-9A1D-4CF4-9F28-DBDA714D05AF}"/>
                </a:ext>
              </a:extLst>
            </p:cNvPr>
            <p:cNvPicPr>
              <a:picLocks noChangeAspect="1"/>
            </p:cNvPicPr>
            <p:nvPr/>
          </p:nvPicPr>
          <p:blipFill>
            <a:blip r:embed="rId7"/>
            <a:stretch>
              <a:fillRect/>
            </a:stretch>
          </p:blipFill>
          <p:spPr>
            <a:xfrm>
              <a:off x="8177683" y="3509758"/>
              <a:ext cx="829269" cy="439200"/>
            </a:xfrm>
            <a:prstGeom prst="rect">
              <a:avLst/>
            </a:prstGeom>
          </p:spPr>
        </p:pic>
      </p:grpSp>
      <p:sp>
        <p:nvSpPr>
          <p:cNvPr id="52" name="Text 1">
            <a:extLst>
              <a:ext uri="{FF2B5EF4-FFF2-40B4-BE49-F238E27FC236}">
                <a16:creationId xmlns:a16="http://schemas.microsoft.com/office/drawing/2014/main" id="{624CE939-934C-4DF0-A4A6-1F25B54B0B81}"/>
              </a:ext>
            </a:extLst>
          </p:cNvPr>
          <p:cNvSpPr/>
          <p:nvPr/>
        </p:nvSpPr>
        <p:spPr>
          <a:xfrm>
            <a:off x="4714585" y="512055"/>
            <a:ext cx="3703241" cy="578644"/>
          </a:xfrm>
          <a:prstGeom prst="rect">
            <a:avLst/>
          </a:prstGeom>
          <a:noFill/>
          <a:ln/>
        </p:spPr>
        <p:txBody>
          <a:bodyPr wrap="none" rtlCol="0" anchor="t"/>
          <a:lstStyle/>
          <a:p>
            <a:pPr>
              <a:lnSpc>
                <a:spcPts val="4556"/>
              </a:lnSpc>
            </a:pPr>
            <a:r>
              <a:rPr lang="zh-CN" alt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核心功能介绍</a:t>
            </a:r>
            <a:endParaRPr lang="en-US" sz="4000" b="1" dirty="0">
              <a:gradFill>
                <a:gsLst>
                  <a:gs pos="0">
                    <a:srgbClr val="C048E3"/>
                  </a:gs>
                  <a:gs pos="100000">
                    <a:srgbClr val="005DFF"/>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31E15C7F-D991-4A7D-A665-1AAF2F49AFCB}"/>
              </a:ext>
            </a:extLst>
          </p:cNvPr>
          <p:cNvGrpSpPr/>
          <p:nvPr/>
        </p:nvGrpSpPr>
        <p:grpSpPr>
          <a:xfrm>
            <a:off x="0" y="4091097"/>
            <a:ext cx="2005996" cy="2669741"/>
            <a:chOff x="7046219" y="1060088"/>
            <a:chExt cx="3178725" cy="4230503"/>
          </a:xfrm>
        </p:grpSpPr>
        <p:pic>
          <p:nvPicPr>
            <p:cNvPr id="56" name="图片 55">
              <a:extLst>
                <a:ext uri="{FF2B5EF4-FFF2-40B4-BE49-F238E27FC236}">
                  <a16:creationId xmlns:a16="http://schemas.microsoft.com/office/drawing/2014/main" id="{9AFD6F03-2D58-43DF-B51C-416042DD1B0C}"/>
                </a:ext>
              </a:extLst>
            </p:cNvPr>
            <p:cNvPicPr>
              <a:picLocks noChangeAspect="1"/>
            </p:cNvPicPr>
            <p:nvPr/>
          </p:nvPicPr>
          <p:blipFill>
            <a:blip r:embed="rId8"/>
            <a:stretch>
              <a:fillRect/>
            </a:stretch>
          </p:blipFill>
          <p:spPr>
            <a:xfrm>
              <a:off x="8211194" y="1060088"/>
              <a:ext cx="2013750" cy="4151250"/>
            </a:xfrm>
            <a:prstGeom prst="rect">
              <a:avLst/>
            </a:prstGeom>
          </p:spPr>
        </p:pic>
        <p:pic>
          <p:nvPicPr>
            <p:cNvPr id="57" name="图片 56">
              <a:extLst>
                <a:ext uri="{FF2B5EF4-FFF2-40B4-BE49-F238E27FC236}">
                  <a16:creationId xmlns:a16="http://schemas.microsoft.com/office/drawing/2014/main" id="{52AB50A3-9514-42EC-AAA1-11AC2C6DB4FD}"/>
                </a:ext>
              </a:extLst>
            </p:cNvPr>
            <p:cNvPicPr>
              <a:picLocks noChangeAspect="1"/>
            </p:cNvPicPr>
            <p:nvPr/>
          </p:nvPicPr>
          <p:blipFill>
            <a:blip r:embed="rId9"/>
            <a:stretch>
              <a:fillRect/>
            </a:stretch>
          </p:blipFill>
          <p:spPr>
            <a:xfrm>
              <a:off x="7046219" y="2040507"/>
              <a:ext cx="1979936" cy="3250084"/>
            </a:xfrm>
            <a:prstGeom prst="rect">
              <a:avLst/>
            </a:prstGeom>
          </p:spPr>
        </p:pic>
      </p:grpSp>
      <p:grpSp>
        <p:nvGrpSpPr>
          <p:cNvPr id="5" name="组合 4">
            <a:extLst>
              <a:ext uri="{FF2B5EF4-FFF2-40B4-BE49-F238E27FC236}">
                <a16:creationId xmlns:a16="http://schemas.microsoft.com/office/drawing/2014/main" id="{D61E682B-8FBF-3D61-435A-9BA4F623B751}"/>
              </a:ext>
            </a:extLst>
          </p:cNvPr>
          <p:cNvGrpSpPr/>
          <p:nvPr/>
        </p:nvGrpSpPr>
        <p:grpSpPr>
          <a:xfrm>
            <a:off x="2005293" y="2126928"/>
            <a:ext cx="9306402" cy="1157142"/>
            <a:chOff x="2005293" y="2126928"/>
            <a:chExt cx="9306402" cy="1157142"/>
          </a:xfrm>
        </p:grpSpPr>
        <p:grpSp>
          <p:nvGrpSpPr>
            <p:cNvPr id="25" name="组合 24">
              <a:extLst>
                <a:ext uri="{FF2B5EF4-FFF2-40B4-BE49-F238E27FC236}">
                  <a16:creationId xmlns:a16="http://schemas.microsoft.com/office/drawing/2014/main" id="{25E2D788-8A0D-439A-B663-F7D1CCE68871}"/>
                </a:ext>
              </a:extLst>
            </p:cNvPr>
            <p:cNvGrpSpPr/>
            <p:nvPr/>
          </p:nvGrpSpPr>
          <p:grpSpPr>
            <a:xfrm>
              <a:off x="2005293" y="2126928"/>
              <a:ext cx="9306402" cy="984215"/>
              <a:chOff x="731245" y="748336"/>
              <a:chExt cx="9306402" cy="984215"/>
            </a:xfrm>
          </p:grpSpPr>
          <p:sp>
            <p:nvSpPr>
              <p:cNvPr id="39" name="Text 4">
                <a:extLst>
                  <a:ext uri="{FF2B5EF4-FFF2-40B4-BE49-F238E27FC236}">
                    <a16:creationId xmlns:a16="http://schemas.microsoft.com/office/drawing/2014/main" id="{5507468B-8345-4C06-9C7B-DAB176F19E4E}"/>
                  </a:ext>
                </a:extLst>
              </p:cNvPr>
              <p:cNvSpPr/>
              <p:nvPr/>
            </p:nvSpPr>
            <p:spPr>
              <a:xfrm>
                <a:off x="1453360" y="807792"/>
                <a:ext cx="2221944" cy="347186"/>
              </a:xfrm>
              <a:prstGeom prst="rect">
                <a:avLst/>
              </a:prstGeom>
              <a:noFill/>
              <a:ln/>
            </p:spPr>
            <p:txBody>
              <a:bodyPr wrap="none" rtlCol="0" anchor="t"/>
              <a:lstStyle/>
              <a:p>
                <a:pPr marL="0" indent="0">
                  <a:lnSpc>
                    <a:spcPts val="2734"/>
                  </a:lnSpc>
                  <a:buNone/>
                </a:pPr>
                <a:r>
                  <a:rPr lang="zh-CN" altLang="en-US" sz="2187" b="1" kern="0" spc="-44" dirty="0">
                    <a:solidFill>
                      <a:srgbClr val="272525"/>
                    </a:solidFill>
                    <a:latin typeface="adonis-web" pitchFamily="34" charset="0"/>
                    <a:ea typeface="adonis-web" pitchFamily="34" charset="-122"/>
                    <a:cs typeface="adonis-web" pitchFamily="34" charset="-120"/>
                  </a:rPr>
                  <a:t>搜索功能</a:t>
                </a:r>
                <a:endParaRPr lang="en-US" sz="2187" dirty="0"/>
              </a:p>
            </p:txBody>
          </p:sp>
          <p:sp>
            <p:nvSpPr>
              <p:cNvPr id="40" name="Text 5">
                <a:extLst>
                  <a:ext uri="{FF2B5EF4-FFF2-40B4-BE49-F238E27FC236}">
                    <a16:creationId xmlns:a16="http://schemas.microsoft.com/office/drawing/2014/main" id="{80F6A3EC-E409-451C-8E3F-07AAF7745118}"/>
                  </a:ext>
                </a:extLst>
              </p:cNvPr>
              <p:cNvSpPr/>
              <p:nvPr/>
            </p:nvSpPr>
            <p:spPr>
              <a:xfrm>
                <a:off x="1453360" y="1377149"/>
                <a:ext cx="8584287" cy="355402"/>
              </a:xfrm>
              <a:prstGeom prst="rect">
                <a:avLst/>
              </a:prstGeom>
              <a:noFill/>
              <a:ln/>
            </p:spPr>
            <p:txBody>
              <a:bodyPr wrap="none" rtlCol="0" anchor="t"/>
              <a:lstStyle/>
              <a:p>
                <a:pPr>
                  <a:lnSpc>
                    <a:spcPts val="2799"/>
                  </a:lnSpc>
                </a:pPr>
                <a:r>
                  <a:rPr lang="zh-CN" altLang="en-US" sz="1750" kern="0" spc="-35" dirty="0">
                    <a:solidFill>
                      <a:srgbClr val="272525"/>
                    </a:solidFill>
                    <a:latin typeface="Source Sans Pro" pitchFamily="34" charset="0"/>
                    <a:ea typeface="Source Sans Pro" pitchFamily="34" charset="-122"/>
                    <a:cs typeface="Source Sans Pro" pitchFamily="34" charset="-120"/>
                  </a:rPr>
                  <a:t>全文检索法律文档，支持布尔搜索、短语匹配和高级搜索选项</a:t>
                </a:r>
                <a:endParaRPr lang="en-US" sz="1750" dirty="0"/>
              </a:p>
            </p:txBody>
          </p:sp>
          <p:grpSp>
            <p:nvGrpSpPr>
              <p:cNvPr id="43" name="组合 42">
                <a:extLst>
                  <a:ext uri="{FF2B5EF4-FFF2-40B4-BE49-F238E27FC236}">
                    <a16:creationId xmlns:a16="http://schemas.microsoft.com/office/drawing/2014/main" id="{FFD5FC32-FDBC-4E6A-8106-1EDBE81CDED7}"/>
                  </a:ext>
                </a:extLst>
              </p:cNvPr>
              <p:cNvGrpSpPr/>
              <p:nvPr/>
            </p:nvGrpSpPr>
            <p:grpSpPr>
              <a:xfrm>
                <a:off x="731245" y="748336"/>
                <a:ext cx="499943" cy="493922"/>
                <a:chOff x="1893295" y="1319836"/>
                <a:chExt cx="499943" cy="493922"/>
              </a:xfrm>
            </p:grpSpPr>
            <p:sp>
              <p:nvSpPr>
                <p:cNvPr id="50" name="PA_库_矩形 5">
                  <a:extLst>
                    <a:ext uri="{FF2B5EF4-FFF2-40B4-BE49-F238E27FC236}">
                      <a16:creationId xmlns:a16="http://schemas.microsoft.com/office/drawing/2014/main" id="{8E90F182-BD0C-42EA-B74D-1ED4C00F825E}"/>
                    </a:ext>
                  </a:extLst>
                </p:cNvPr>
                <p:cNvSpPr/>
                <p:nvPr>
                  <p:custDataLst>
                    <p:tags r:id="rId1"/>
                  </p:custDataLst>
                </p:nvPr>
              </p:nvSpPr>
              <p:spPr>
                <a:xfrm>
                  <a:off x="1893295" y="1319836"/>
                  <a:ext cx="499943" cy="493922"/>
                </a:xfrm>
                <a:prstGeom prst="roundRect">
                  <a:avLst/>
                </a:prstGeom>
                <a:gradFill>
                  <a:gsLst>
                    <a:gs pos="0">
                      <a:srgbClr val="C048E3"/>
                    </a:gs>
                    <a:gs pos="100000">
                      <a:srgbClr val="005DFF"/>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51" name="图形 50">
                  <a:extLst>
                    <a:ext uri="{FF2B5EF4-FFF2-40B4-BE49-F238E27FC236}">
                      <a16:creationId xmlns:a16="http://schemas.microsoft.com/office/drawing/2014/main" id="{518AA7F5-177C-44E9-9AAA-B1CD1EC29F4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7559" y="1405454"/>
                  <a:ext cx="311410" cy="311410"/>
                </a:xfrm>
                <a:prstGeom prst="rect">
                  <a:avLst/>
                </a:prstGeom>
              </p:spPr>
            </p:pic>
          </p:grpSp>
        </p:grpSp>
        <p:sp>
          <p:nvSpPr>
            <p:cNvPr id="4" name="矩形: 圆角 3">
              <a:extLst>
                <a:ext uri="{FF2B5EF4-FFF2-40B4-BE49-F238E27FC236}">
                  <a16:creationId xmlns:a16="http://schemas.microsoft.com/office/drawing/2014/main" id="{A69D1F9E-264E-D8E0-21F1-CECFB99A5024}"/>
                </a:ext>
              </a:extLst>
            </p:cNvPr>
            <p:cNvSpPr/>
            <p:nvPr/>
          </p:nvSpPr>
          <p:spPr>
            <a:xfrm>
              <a:off x="2671869" y="2708101"/>
              <a:ext cx="6282719" cy="575969"/>
            </a:xfrm>
            <a:prstGeom prst="roundRect">
              <a:avLst/>
            </a:prstGeom>
            <a:noFill/>
            <a:ln w="28575">
              <a:solidFill>
                <a:srgbClr val="D6B9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765778916"/>
      </p:ext>
    </p:extLst>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0000">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14:bounceEnd="50000">
                                          <p:cBhvr additive="base">
                                            <p:cTn id="1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3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2559</Words>
  <Application>Microsoft Office PowerPoint</Application>
  <PresentationFormat>宽屏</PresentationFormat>
  <Paragraphs>303</Paragraphs>
  <Slides>38</Slides>
  <Notes>38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adonis-web</vt:lpstr>
      <vt:lpstr>Aileron Light</vt:lpstr>
      <vt:lpstr>方正清刻本悦宋简体</vt:lpstr>
      <vt:lpstr>思源黑体 CN Light</vt:lpstr>
      <vt:lpstr>宋体</vt:lpstr>
      <vt:lpstr>造字工房尚雅（非商用）常规体</vt:lpstr>
      <vt:lpstr>Arial</vt:lpstr>
      <vt:lpstr>Calibri</vt:lpstr>
      <vt:lpstr>Calibri Light</vt:lpstr>
      <vt:lpstr>Roboto</vt:lpstr>
      <vt:lpstr>Source Sans Pro</vt:lpstr>
      <vt:lpstr>等线</vt:lpstr>
      <vt:lpstr>微软雅黑</vt:lpstr>
      <vt:lpstr>Office 主题</vt:lpstr>
      <vt:lpstr> </vt:lpstr>
      <vt:lpstr>PowerPoint 演示文稿</vt:lpstr>
      <vt:lpstr> </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 </vt:lpstr>
      <vt:lpstr>PowerPoint 演示文稿</vt:lpstr>
      <vt:lpstr>PowerPoint 演示文稿</vt:lpstr>
      <vt:lpstr> </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Administrator</dc:creator>
  <cp:lastModifiedBy>毕颖 徐</cp:lastModifiedBy>
  <cp:revision>23</cp:revision>
  <dcterms:created xsi:type="dcterms:W3CDTF">2018-08-20T14:31:25Z</dcterms:created>
  <dcterms:modified xsi:type="dcterms:W3CDTF">2023-10-31T21:14:03Z</dcterms:modified>
</cp:coreProperties>
</file>